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Text buffer evaluation</a:t>
            </a:r>
          </a:p>
          <a:p>
            <a:r>
              <a:t>Target: 0:25</a:t>
            </a:r>
          </a:p>
          <a:p/>
          <a:p>
            <a:r>
              <a:t>Opening: Insert XY at the cursor. Compare the storage and index work required by different buffer designs.</a:t>
            </a:r>
          </a:p>
          <a:p/>
          <a:p>
            <a:r>
              <a:t>Introduce the project: Evaluating and improving data structures for high-performance text editing, supervised by Joel Mackenzie. The aim is to explain costs caused by buffer design choices as files and edit histories grow. This is a progress seminar, so distinguish the working editor and the new bounded structural observation from the performance experiments still to come.</a:t>
            </a:r>
          </a:p>
          <a:p/>
          <a:p>
            <a:r>
              <a:t>The insertion on the right is the same conceptual edit used in the mechanism figures: ab|cd becomes abXY|cd. The vertical bar denotes the cursor; it is not part of the document. Move directly to the research question: how locality and accumulated edit history expose different internal costs.</a:t>
            </a:r>
          </a:p>
          <a:p/>
          <a:p>
            <a:r>
              <a:t>Sources: REIT4842 Progress Seminar · Scope updated 8 October 2026</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Edit locality and accumulated changes</a:t>
            </a:r>
          </a:p>
          <a:p>
            <a:r>
              <a:t>Target: 1:05</a:t>
            </a:r>
          </a:p>
          <a:p/>
          <a:p>
            <a:r>
              <a:t>The research question is which internal design choices explain editing cost as edit locality, file size and accumulated history change. The intended contribution is a controlled explanation and one tested intervention; this seminar does not claim a completed performance comparison.</a:t>
            </a:r>
          </a:p>
          <a:p/>
          <a:p>
            <a:r>
              <a:t>The left schematic holds inserted text fixed and varies the distance between editing positions. Nearby typing and a distant correction can change the same number of bytes while causing different movement or index work. The right schematic holds final document size fixed and accumulates insert/backspace history: visible text alone need not describe retained state.</a:t>
            </a:r>
          </a:p>
          <a:p/>
          <a:p>
            <a:r>
              <a:t>The three main outcome groups are operation latency, bytes moved and retained storage. These are distinct measures. The completed probe later in the talk measures a backend-reported storage statistic, not latency or process memory.</a:t>
            </a:r>
          </a:p>
          <a:p/>
          <a:p>
            <a:r>
              <a:t>Hold logical operations constant across three active implementations and four cache layouts, then vary a specific design choice where practical: chunk size, indexing or compaction. Explain the three mechanisms first, connect them to related work, then show the working testbed and one recorded structural observation.</a:t>
            </a:r>
          </a:p>
          <a:p/>
          <a:p>
            <a:r>
              <a:t>Sources: Research question and gap · Project proposal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Gap buffer insertion</a:t>
            </a:r>
          </a:p>
          <a:p>
            <a:r>
              <a:t>Target: 1:10</a:t>
            </a:r>
          </a:p>
          <a:p/>
          <a:p>
            <a:r>
              <a:t>The logical document starts as abcd, with the cursor after b. The gap is spare capacity inside one allocation. In this schematic it is already at the insertion position.</a:t>
            </a:r>
          </a:p>
          <a:p/>
          <a:p>
            <a:r>
              <a:t>Insert X and Y. They consume two cells of spare capacity; the unchanged characters do not move in this particular local case. The document becomes abXYcd, while the remaining gap shrinks.</a:t>
            </a:r>
          </a:p>
          <a:p/>
          <a:p>
            <a:r>
              <a:t>The important counter-case is a distant edit. Before inserting there, a gap implementation may need to relocate intervening text so that the free region reaches the edit position. Merely moving the editor cursor need not move the physical gap; this implementation moves it when editing requires it. Capacity growth is a separate possible source of copying.</a:t>
            </a:r>
          </a:p>
          <a:p/>
          <a:p>
            <a:r>
              <a:t>These are mechanism explanations, not timings. They predict a cost worth measuring, but do not establish which implementation will be fastest. The next figure shows how descriptors can refer to unchanged text while inserted bytes are stored separately.</a:t>
            </a:r>
          </a:p>
          <a:p/>
          <a:p>
            <a:r>
              <a:t>Sources: Conceptual edit · [1] Crowley 1998 · src/data_structures/gap_buffer.zig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Piece table insertion</a:t>
            </a:r>
          </a:p>
          <a:p>
            <a:r>
              <a:t>Target: 0:55</a:t>
            </a:r>
          </a:p>
          <a:p/>
          <a:p>
            <a:r>
              <a:t>This schematic represents the same insertion: ab|cd becomes abXY|cd. Original storage still contains abcd; the inserted XY is appended to separate storage. The visible result is assembled from three ordered descriptors: original offset 0 length 2, added offset 0 length 2, and original offset 2 length 2.</a:t>
            </a:r>
          </a:p>
          <a:p/>
          <a:p>
            <a:r>
              <a:t>Matching numbered span labels identify the mapping without crossed arrows. Read the descriptor row left to right, then point to the matching source spans. This is a conceptual piece layout, not an asserted exact allocation or descriptor capacity for this tiny runtime edit.</a:t>
            </a:r>
          </a:p>
          <a:p/>
          <a:p>
            <a:r>
              <a:t>The implementation uses a flat descriptor list. Locating and maintaining that list contributes work; keeping the original bytes still does not make every operation constant-time. Deletion can remove a piece from the live sequence without reclaiming the corresponding inserted bytes. This distinction becomes central to the later history probe.</a:t>
            </a:r>
          </a:p>
          <a:p/>
          <a:p>
            <a:r>
              <a:t>A storage policy and an index are separate choices. The next slide shows how a tree can locate chunks.</a:t>
            </a:r>
          </a:p>
          <a:p/>
          <a:p>
            <a:r>
              <a:t>Sources: Conceptual layout · PieceTable source · [1] Crowley 1998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Rope chunk lookup</a:t>
            </a:r>
          </a:p>
          <a:p>
            <a:r>
              <a:t>Target: 1:00</a:t>
            </a:r>
          </a:p>
          <a:p/>
          <a:p>
            <a:r>
              <a:t>This is a conceptual three-node treap of text chunks whose in-order traversal spells abXYcd. The node at the root holds XY, its left child holds ab, and its right child holds cd. Straight, arrowless edges mean parent-child relationships. This is a schematic of the representation, not a claim that inserting XY into the actual tiny input creates these exact three nodes.</a:t>
            </a:r>
          </a:p>
          <a:p/>
          <a:p>
            <a:r>
              <a:t>The repository's Rope stores chunks in treap nodes and caches subtree length and line information. The example subtree totals are two bytes for each child and six for the whole tree. These summaries help locate text positions without scanning every preceding byte. An edit can still require chunk work, allocation, splitting and ancestor-summary maintenance.</a:t>
            </a:r>
          </a:p>
          <a:p/>
          <a:p>
            <a:r>
              <a:t>The active backends are gap buffer, piece table and rope. Each supports counts or sparse LF indices, coallocated with storage or allocated separately. These cache layouts are a separate comparison axis. This treap is not Zed's SumTree; tree-based buffers can differ in both structure and cost.</a:t>
            </a:r>
          </a:p>
          <a:p/>
          <a:p>
            <a:r>
              <a:t>Now connect these mechanisms to the related work: production systems combine storage and indexing choices in different ways.</a:t>
            </a:r>
          </a:p>
          <a:p/>
          <a:p>
            <a:r>
              <a:t>Sources: Conceptual treap · src/data_structures/rope.zig · subtree byte totals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Editor design choices</a:t>
            </a:r>
          </a:p>
          <a:p>
            <a:r>
              <a:t>Target: 1:05</a:t>
            </a:r>
          </a:p>
          <a:p/>
          <a:p>
            <a:r>
              <a:t>Crowley compared sequence structures through a common editing simulator. That supplies a useful methodological principle: hold the logical operations fixed when comparing representations.</a:t>
            </a:r>
          </a:p>
          <a:p/>
          <a:p>
            <a:r>
              <a:t>The production examples expose another dimension. VS Code describes a tree-indexed piece representation; JumpRope combines an index with gap-buffer leaves; Zed describes a rope organised with subtree summaries. These sources demonstrate that a family name alone does not specify the internal design.</a:t>
            </a:r>
          </a:p>
          <a:p/>
          <a:p>
            <a:r>
              <a:t>The bounded gap in this project is to separate these choices in our own implementations and workloads. The reviewed sources do not, by themselves, answer how our specific choices behave as file size and edit history vary independently. This is not a claim that no other comparative research exists.</a:t>
            </a:r>
          </a:p>
          <a:p/>
          <a:p>
            <a:r>
              <a:t>The intended contribution is an explanation connecting a measured cost to a design choice, followed by a controlled variant. Having seen the mechanisms, move to the implemented common editor that makes this controlled comparison possible.</a:t>
            </a:r>
          </a:p>
          <a:p/>
          <a:p>
            <a:r>
              <a:t>Sources: [1] Crowley 1998 · [2] Lyu 2018 · [3] JumpRope 1.1.2 · [4] Ball et al. 2024</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Editor implementation</a:t>
            </a:r>
          </a:p>
          <a:p>
            <a:r>
              <a:t>Target: 1:15</a:t>
            </a:r>
          </a:p>
          <a:p/>
          <a:p>
            <a:r>
              <a:t>The current editor displays UTF-8 text, inserts and removes characters, supports navigation, and opens and saves files. Its native frontend is a minimal Linux TUI; the browser frontend uses an xterm.js virtual terminal driven by the same Zig Editor core compiled to WebAssembly.</a:t>
            </a:r>
          </a:p>
          <a:p/>
          <a:p>
            <a:r>
              <a:t>Three backends are active: gap buffer, piece table and rope. Each has four line-cache layouts: counts or sparse LF indices, integrated into the storage allocation or separately allocated. The default build compiles all twelve combinations. Repeated typed build options can select a subset, and the CLI schema derives enabled choices and help from those selections.</a:t>
            </a:r>
          </a:p>
          <a:p/>
          <a:p>
            <a:r>
              <a:t>Both native and browser editing use Editor(Buffer). Its Buffer type is a comptime specialization; reflected operations drive Editor.apply in WebAssembly as well as native input. UUCode supplies shared Unicode handling. Browser backend/cache changes preserve text, cursor and preferred column. Drawing differs: Visor handles the native TUI and xterm.js handles the browser virtual terminal.</a:t>
            </a:r>
          </a:p>
          <a:p/>
          <a:p>
            <a:r>
              <a:t>File opening and explicit saving remain part of the interface. Native Ctrl-S saves; Ctrl-Q quits, with a second press required to discard unsaved edits. Browser Open loads a UTF-8 file and Save downloads current buffer text. The interface has no replay, history or undo/redo engine.</a:t>
            </a:r>
          </a:p>
          <a:p/>
          <a:p>
            <a:r>
              <a:t>This work establishes an editor-facing operation contract and a concrete implementation testbed. Generic reference comparisons and real terminal checks exercise that contract. Operation-only timing and detailed movement counters remain research work.</a:t>
            </a:r>
          </a:p>
          <a:p/>
          <a:p>
            <a:r>
              <a:t>Sources: Current working tree · Zig 0.17 · shared buffer API and native/browser frontends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Buffer API checks</a:t>
            </a:r>
          </a:p>
          <a:p>
            <a:r>
              <a:t>Target: 1:05</a:t>
            </a:r>
          </a:p>
          <a:p/>
          <a:p>
            <a:r>
              <a:t>The current qualification uses three generic Zig test blocks across the twelve backend/cache types. The visual groups the exercised buffer APIs: insertion and deletion, replacement, byte and line reads, and allocation-failure handling.</a:t>
            </a:r>
          </a:p>
          <a:p/>
          <a:p>
            <a:r>
              <a:t>A flat byte representation supplies an independent expected result. Checks compare owned text, range reads, line-break counts and every line start after changes. Inputs include empty text, UTF-8, malformed bytes, dense newlines and edits spanning rope leaves. The editor checks separately cover character movement and deletion.</a:t>
            </a:r>
          </a:p>
          <a:p/>
          <a:p>
            <a:r>
              <a:t>Allocation-failure checks run supported operations with a failing allocator, verify cleanup, and compare retained bytes and LF metadata after an error. Debug, ReleaseSafe, ReleaseFast and ReleaseSmall have all exercised the generic matrix in the recorded validation.</a:t>
            </a:r>
          </a:p>
          <a:p/>
          <a:p>
            <a:r>
              <a:t>These results establish agreement for the tested cases, not a proof of all operations or a performance ranking. The earlier JSON trace is retained as historical evidence, but replay is no longer an application interface. Current CLI and PTY checks use the actual terminal-only executable.</a:t>
            </a:r>
          </a:p>
          <a:p/>
          <a:p>
            <a:r>
              <a:t>Sources: tests/api.zig · twelve variants · byte-reference and allocation-failure checks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Terminal validation</a:t>
            </a:r>
          </a:p>
          <a:p>
            <a:r>
              <a:t>Target: 1:05</a:t>
            </a:r>
          </a:p>
          <a:p/>
          <a:p>
            <a:r>
              <a:t>This preserved image records an earlier qualified editor revision in a 44-column Linux PTY, using ReleaseSafe and the rope backend. The fixture contains abcd on its third line. The capture navigates to the position after b and inserts XY, producing abXYcd with the cursor before c.</a:t>
            </a:r>
          </a:p>
          <a:p/>
          <a:p>
            <a:r>
              <a:t>Point to the inserted text, the reported cursor position, and the modified state. The image demonstrates those specific observations. Saving, resizing, bracketed paste, error handling and signal cleanup were exercised separately in the terminal qualification; do not imply that a still image demonstrates every one of them.</a:t>
            </a:r>
          </a:p>
          <a:p/>
          <a:p>
            <a:r>
              <a:t>The practical interface clarified line boundaries, UTF-8 scalar movement, cursor placement and file-state behavior. The terminal restored its original settings on exit, and the capture fixture was not saved or changed on disk.</a:t>
            </a:r>
          </a:p>
          <a:p/>
          <a:p>
            <a:r>
              <a:t>The goal remains a minimal research tool. Advanced editor features are not the thesis contribution. With the operation contract exercised, the next step is a controlled cost measurement rather than a longer feature tour.</a:t>
            </a:r>
          </a:p>
          <a:p/>
          <a:p>
            <a:r>
              <a:t>Sources: Recorded PTY capture · assets/reit-revised-pty.json · source d2cdc50 · ReleaseSafe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Piece table retained storage</a:t>
            </a:r>
          </a:p>
          <a:p>
            <a:r>
              <a:t>Target: 1:25</a:t>
            </a:r>
          </a:p>
          <a:p/>
          <a:p>
            <a:r>
              <a:t>This structural probe was recorded on 5 October 2026, using the earlier four-backend implementation. It is preserved historical evidence, distinct from the current three-backend editor and the proposed performance study.</a:t>
            </a:r>
          </a:p>
          <a:p/>
          <a:p>
            <a:r>
              <a:t>Start with an 8,192-byte ASCII document. Seek once to byte 4,097. Compare fresh loading with 10,000 repetitions of inserting x and immediately backspacing it. All eight executions across four backends returned exactly the original bytes and cursor. This chart shows only the PieceTable endpoints, avoiding a misleading cross-backend memory ranking.</a:t>
            </a:r>
          </a:p>
          <a:p/>
          <a:p>
            <a:r>
              <a:t>Its reported allocation rose from 8,352 bytes to 22,997 bytes, shown rounded to 8.2 and 22.5 KiB. The live piece count returned to one. Source inspection explains the difference: insertion appends to added-byte storage, while deletion removes or coalesces descriptors without reclaiming that storage. The 10,000 appended x bytes remain in the add store even though none is referenced by the final live piece. Reserved added-byte capacity and descriptor capacity also remain. The chart's totals include both used and spare capacity.</a:t>
            </a:r>
          </a:p>
          <a:p/>
          <a:p>
            <a:r>
              <a:t>The metric is original.len + add.capacity + pieces.capacity * sizeof(Piece). It includes original bytes, reserved added-byte capacity and descriptor capacity. It excludes process RSS, allocator overhead, frontend memory and peaks. No latency was measured. One position and one history length do not establish a general growth law.</a:t>
            </a:r>
          </a:p>
          <a:p/>
          <a:p>
            <a:r>
              <a:t>This modest result is useful because it demonstrates why final file size alone is insufficient. It also suggests a specific hypothesis for the broader history experiment.</a:t>
            </a:r>
          </a:p>
          <a:p/>
          <a:p>
            <a:r>
              <a:t>Sources: Recorded 5 October 2026 · history-probe/ · PieceTable allocation, not RSS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Edit-distance experiment</a:t>
            </a:r>
          </a:p>
          <a:p>
            <a:r>
              <a:t>Target: 1:20</a:t>
            </a:r>
          </a:p>
          <a:p/>
          <a:p>
            <a:r>
              <a:t>This is a proposed first performance experiment. Use a deterministic 32 MiB document, with positions A and B separated by 1 KiB, 64 KiB, 1 MiB or 16 MiB. Alternate a fixed-size insert/delete pair between the two positions. The logical document is restored after each pair.</a:t>
            </a:r>
          </a:p>
          <a:p/>
          <a:p>
            <a:r>
              <a:t>The initial protocol is 10,000 pairs per configuration, all three active backends and five runs. Use the same data, trace, compiler, ReleaseSafe settings and host; randomize configuration order. Warm code paths using a separate throw-away buffer, then construct a fresh measured buffer for each run.</a:t>
            </a:r>
          </a:p>
          <a:p/>
          <a:p>
            <a:r>
              <a:t>Build an operation-only timing harness. Exclude input parsing, rendering, file I/O and full-document reference checks from timed operation regions. Verify semantics separately, outside timed runs. Add moved-byte and allocation counters so timing trends can be interpreted. Existing allocated_bytes is an endpoint capacity statistic, not an allocation-call counter.</a:t>
            </a:r>
          </a:p>
          <a:p/>
          <a:p>
            <a:r>
              <a:t>The expectation is that gap relocation may make edit distance important. That is a mechanism to test, not a promised result. If movement counters and profiles do not explain a timing trend, revise the explanation. Produce latency distributions and the supporting internal-work measurements, not just a single mean.</a:t>
            </a:r>
          </a:p>
          <a:p/>
          <a:p>
            <a:r>
              <a:t>Sources: Proposed experiment · detailed protocol and controls in speaker notes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Compaction experiment</a:t>
            </a:r>
          </a:p>
          <a:p>
            <a:r>
              <a:t>Target: 1:05</a:t>
            </a:r>
          </a:p>
          <a:p/>
          <a:p>
            <a:r>
              <a:t>The observed retained storage suggests a candidate intervention, but it does not yet establish that compaction is worthwhile.</a:t>
            </a:r>
          </a:p>
          <a:p/>
          <a:p>
            <a:r>
              <a:t>First, extend the history experiment across sizes, positions and workloads. Measure retained storage, operation costs, lookup and extraction, and profile where relevant. If retention is a material cost at the target scales, investigate a compaction or reset policy for this implementation.</a:t>
            </a:r>
          </a:p>
          <a:p/>
          <a:p>
            <a:r>
              <a:t>That variant must preserve the logical document and cursor. It also introduces work: rebuilding storage, rewriting descriptors or triggering pauses. Reclamation must respect live source references and any separately defined persistence contract; the current editor does not include an undo or history engine.</a:t>
            </a:r>
          </a:p>
          <a:p/>
          <a:p>
            <a:r>
              <a:t>Compare the baseline and one variant on the same traces, including a contrasting workload that may regress. The research result is an explanation of the trade-off and its conditions, even if a proposed change loses overall.</a:t>
            </a:r>
          </a:p>
          <a:p/>
          <a:p>
            <a:r>
              <a:t>This is how the project moves beyond an editor demonstration or a leaderboard: an observed state suggests a mechanism, the mechanism predicts an intervention, and the intervention is checked under controlled conditions.</a:t>
            </a:r>
          </a:p>
          <a:p/>
          <a:p>
            <a:r>
              <a:t>Sources: Conditional variant · probe evidence and proposal, Modified structures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Project deliverables</a:t>
            </a:r>
          </a:p>
          <a:p>
            <a:r>
              <a:t>Target: 1:25</a:t>
            </a:r>
          </a:p>
          <a:p/>
          <a:p>
            <a:r>
              <a:t>The next deliverable is a validated operation-timing harness and a published workload protocol, followed by the distance experiment.</a:t>
            </a:r>
          </a:p>
          <a:p/>
          <a:p>
            <a:r>
              <a:t>The broader pilot varies file size independently from edit history: proposed sizes are 1, 16 and 256 MiB, with 0, 1,000 and 10,000 insert/delete pairs. Use deterministic dispersed positions and the same seeds across backends. Check feasibility before expanding towards GiB-scale inputs. Record structural counts with their actual units; a gap span is not the same thing as a descriptor or tree leaf.</a:t>
            </a:r>
          </a:p>
          <a:p/>
          <a:p>
            <a:r>
              <a:t>The second output is the size/history analysis, including retained storage, line lookup, extraction and editing costs. The third is a focused baseline-versus-variant comparison, with semantics checked and both benefit and regression reported.</a:t>
            </a:r>
          </a:p>
          <a:p/>
          <a:p>
            <a:r>
              <a:t>The proposal's schedule places harness work in November–December, baselines in December–January, and variants in January–March. These are planning estimates, not claimed completed milestones. If scope tightens, prioritize an explained baseline and one defensible intervention.</a:t>
            </a:r>
          </a:p>
          <a:p/>
          <a:p>
            <a:r>
              <a:t>Later persistence work has a separate question: save time, bytes written, reopen time and stored-history growth. Ordinary explicit saving is already implemented; sparse persistence is still research work.</a:t>
            </a:r>
          </a:p>
          <a:p/>
          <a:p>
            <a:r>
              <a:t>Sources: Planned outputs · Project proposal, Methodology and Milestones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Progress and next steps</a:t>
            </a:r>
          </a:p>
          <a:p>
            <a:r>
              <a:t>Target: 0:40</a:t>
            </a:r>
          </a:p>
          <a:p/>
          <a:p>
            <a:r>
              <a:t>Close with three claims at different stages.</a:t>
            </a:r>
          </a:p>
          <a:p/>
          <a:p>
            <a:r>
              <a:t>Established: a minimal native and browser editor using three backends and four cache layouts, with explicit file open/save, exercised through generic reference comparisons and real terminal sessions.</a:t>
            </a:r>
          </a:p>
          <a:p/>
          <a:p>
            <a:r>
              <a:t>Observed: one controlled 8 KiB probe restored identical text but retained different structural state. The PieceTable allocation example explains why history belongs in the experimental design.</a:t>
            </a:r>
          </a:p>
          <a:p/>
          <a:p>
            <a:r>
              <a:t>Next: build and validate the operation-only measurement harness, run the edit-distance study, then expand size and history and test one explained variant. The intended thesis contribution is evidence connecting costs to design choices, including cases where an intervention fails or trades one cost for another.</a:t>
            </a:r>
          </a:p>
          <a:p/>
          <a:p>
            <a:r>
              <a:t>The research question is now supported by a concrete testbed and a bounded observation. Finish here and invite questions. Do not spend the remaining time reading the appendix or reciting qualification counts.</a:t>
            </a:r>
          </a:p>
          <a:p/>
          <a:p>
            <a:r>
              <a:t>Sources: Progress checkpoint · implemented testbed, bounded observation, planned experiments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Structural probe method</a:t>
            </a:r>
          </a:p>
          <a:p>
            <a:r>
              <a:t>Appendix / questions</a:t>
            </a:r>
          </a:p>
          <a:p/>
          <a:p>
            <a:r>
              <a:t>This historical probe was recorded on 5 October 2026. The complete protocol and raw evidence are in evidence/history-probe/. Eight executions used the four then-active backends, including the now-removed VWTrie, times two conditions. This is not a repeated timing study.</a:t>
            </a:r>
          </a:p>
          <a:p/>
          <a:p>
            <a:r>
              <a:t>Fixture: 8192 ASCII bytes; no newlines or multibyte characters. Fresh condition: seek to byte 4097. History condition: the same seek followed by 10000 insert("x") and backspace pairs. Each condition starts from a new process loading the identical fixture. Every output byte and final cursor matched.</a:t>
            </a:r>
          </a:p>
          <a:p/>
          <a:p>
            <a:r>
              <a:t>For PieceTable, allocated_bytes = original.len + add.capacity + pieces.capacity × sizeof(Piece). The statistic includes reserved, unused capacity. The endpoint delta was 14645 bytes; that is not a count of visible inserted characters or measured RSS.</a:t>
            </a:r>
          </a:p>
          <a:p/>
          <a:p>
            <a:r>
              <a:t>The other endpoints are retained in summary.csv and results.json. Gap: allocation 9216→9216, physical spans 1→2. Rope: allocation 8640→9720, nodes 8→9. Trie: allocation 12624→12624, leaves 3→3. These fragment units differ and must not be treated as equivalent. An interior Rope split can account for its additional node; the endpoints do not establish growth on every edit pair.</a:t>
            </a:r>
          </a:p>
          <a:p/>
          <a:p>
            <a:r>
              <a:t>Sources: Historical 5 October probe · README.md, results.json, exact inputs and raw outputs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Checks and limitations</a:t>
            </a:r>
          </a:p>
          <a:p>
            <a:r>
              <a:t>Appendix / questions</a:t>
            </a:r>
          </a:p>
          <a:p/>
          <a:p>
            <a:r>
              <a:t>The current compact qualification has three generic Zig test blocks, each iterating all twelve buffer types. They exercise the buffer and editor APIs with an independent byte model and allocation-failure checks in Debug, ReleaseSafe, ReleaseFast and ReleaseSmall.</a:t>
            </a:r>
          </a:p>
          <a:p/>
          <a:p>
            <a:r>
              <a:t>The recorded full-build CLI checks have 24 argument cases in Debug and ReleaseSafe. Each of those modes also passed 24 actual PTY sessions covering the twelve backend/cache variants. Selected subsets and a singleton build were checked separately; the generic matrix stays independent of application selections.</a:t>
            </a:r>
          </a:p>
          <a:p/>
          <a:p>
            <a:r>
              <a:t>The WebAssembly adapter was checked with twelve, four and one compiled variants. Browser checks exercised UTF-8 input, BOM preservation, Open/Save, backend/cache switching and a mobile viewport. The full executed record belongs in the main worktree tests/QUALIFICATION.md.</a:t>
            </a:r>
          </a:p>
          <a:p/>
          <a:p>
            <a:r>
              <a:t>Editing follows UTF-8 scalars rather than grapheme clusters. The native terminal target is Linux. File saving is explicit, and native edit allocation failures terminate without automatic saving. The interface remains limited to basic editing, navigation and file open/save. These checks are exercised evidence rather than a correctness proof or timing result.</a:t>
            </a:r>
          </a:p>
          <a:p/>
          <a:p>
            <a:r>
              <a:t>Sources: main/tests/QUALIFICATION.md · tests/api.zig, cli.py and terminal_pty.py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Build and run</a:t>
            </a:r>
          </a:p>
          <a:p>
            <a:r>
              <a:t>Appendix / questions</a:t>
            </a:r>
          </a:p>
          <a:p/>
          <a:p>
            <a:r>
              <a:t>Use Zig 0.17.0 and run from the main worktree. Build the native editor with: zig build install -Doptimize=ReleaseSafe. Open a named document with: ./zig-out/bin/reit --backend rope notes.txt. A missing file opens empty and is created by Ctrl-S. Without a filename, the editor provides scratch space.</a:t>
            </a:r>
          </a:p>
          <a:p/>
          <a:p>
            <a:r>
              <a:t>The default build includes gap, piece and rope with all four cache layouts. For a subset, repeat typed choices, for example: zig build install -Dbackends=gap -Dbackends=rope -Dcaches=counts -Dcaches=separate_indices. The first selected values are launch defaults. --help lists enabled choices and accepts no value.</a:t>
            </a:r>
          </a:p>
          <a:p/>
          <a:p>
            <a:r>
              <a:t>Build the browser assets with zig build web. The output is zig-out/web/reit.wasm and index.html. Serve that directory over HTTP or open the published editor at https://reit4842-editor.pages.dev. The browser virtual terminal drives the shared WASM Editor; backend/cache changes preserve document text and cursor state; Open loads UTF-8 and Save downloads the current buffer.</a:t>
            </a:r>
          </a:p>
          <a:p/>
          <a:p>
            <a:r>
              <a:t>The recorded image and structural probe remain reproducible from their pinned historical capture and probe scripts. They are not relabelled as measurements of this changed implementation. Current operation-only performance experiments still require a separate timing harness.</a:t>
            </a:r>
          </a:p>
          <a:p/>
          <a:p>
            <a:r>
              <a:t>Sources: Current code README · Zig 0.17 · native editor and WebAssembly build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Primary sources</a:t>
            </a:r>
          </a:p>
          <a:p>
            <a:r>
              <a:t>Appendix / questions</a:t>
            </a:r>
          </a:p>
          <a:p/>
          <a:p>
            <a:r>
              <a:t>[1] Charles Crowley (1998). Data Structures for Text Sequences.</a:t>
            </a:r>
          </a:p>
          <a:p>
            <a:r>
              <a:t>https://www.cs.unm.edu/~crowley/papers/sds.pdf</a:t>
            </a:r>
          </a:p>
          <a:p/>
          <a:p>
            <a:r>
              <a:t>[2] Peng Lyu (2018). Text Buffer Reimplementation. Visual Studio Code.</a:t>
            </a:r>
          </a:p>
          <a:p>
            <a:r>
              <a:t>https://code.visualstudio.com/blogs/2018/03/23/text-buffer-reimplementation</a:t>
            </a:r>
          </a:p>
          <a:p/>
          <a:p>
            <a:r>
              <a:t>[3] Joseph Gentle / JumpRope project. JumpRope 1.1.2 documentation.</a:t>
            </a:r>
          </a:p>
          <a:p>
            <a:r>
              <a:t>https://docs.rs/jumprope/1.1.2/jumprope/</a:t>
            </a:r>
          </a:p>
          <a:p/>
          <a:p>
            <a:r>
              <a:t>[4] Thorsten Ball, Nathan Sobo, Antonio Scandurra and Max Brunsfeld (2024). Rope &amp; SumTree. Zed.</a:t>
            </a:r>
          </a:p>
          <a:p>
            <a:r>
              <a:t>https://zed.dev/blog/zed-decoded-rope-sumtree</a:t>
            </a:r>
          </a:p>
          <a:p/>
          <a:p>
            <a:r>
              <a:t>These are primary descriptions used to motivate mechanisms and experimental choices. Their timings, memory claims or complexity statements have not been transferred to the Zig implementations. The main talk's structural numbers come from the saved local probe.</a:t>
            </a:r>
          </a:p>
          <a:p/>
          <a:p>
            <a:r>
              <a:t>Sources: Full source-to-slide mapping and local evidence: sources.md</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Preparation and review</a:t>
            </a:r>
          </a:p>
          <a:p>
            <a:r>
              <a:t>Appendix / questions</a:t>
            </a:r>
          </a:p>
          <a:p/>
          <a:p>
            <a:r>
              <a:t>The supplied project proposal provides the thesis scope, research question, intended contribution and planning estimates. The seminar marksheet requires a fifteen-minute presentation with emphasis on progress, literature mastery, a clear thesis and a sound remaining plan.</a:t>
            </a:r>
          </a:p>
          <a:p/>
          <a:p>
            <a:r>
              <a:t>The new guidance images explicitly favour short phrases, clear relevant visuals, consistency, simplicity, limited fonts/colours and back-of-room legibility. The 6 October redesign gives each mechanism a complete visual explanation, uses native PowerPoint geometry, and keeps all earlier code and recorded evidence. Prior PPTX and PDF files are preserved in Git.</a:t>
            </a:r>
          </a:p>
          <a:p/>
          <a:p>
            <a:r>
              <a:t>ChatGPT assisted with source review, editor implementation, tests, the structural probe, diagrams, deck generation, notes and checks, with delegated agents contributing content, geometry, scientific and visual reviews. All reported local numbers come from actual recorded execution. No paywalled paper contents were supplied as input.</a:t>
            </a:r>
          </a:p>
          <a:p/>
          <a:p>
            <a:r>
              <a:t>The student remains responsible for independent understanding, source review, delivery and rehearsal. No assessment has been submitted. Fifteen minutes is the rehearsal target; an actual student rehearsal and booked date were not established in this session.</a:t>
            </a:r>
          </a:p>
          <a:p/>
          <a:p>
            <a:r>
              <a:t>The 8 October wording revision uses plain technical headings and updates the implemented scope to three backends with four cache layouts and native/browser editing. The original terminal pixels and historical probe values are unchanged. Pre-revision current assets and source are archived under the main worktree .tmp/presentation-baseline/ProgressSeminar.</a:t>
            </a:r>
          </a:p>
          <a:p/>
          <a:p>
            <a:r>
              <a:t>Sources: Project proposal · Seminar Marksheet · supplied guidance/1.png and 2.png · AI_USAGE.md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hyperlink" Target="https://www.cs.unm.edu/~crowley/papers/sds.pdf" TargetMode="External"/><Relationship Id="rId4" Type="http://schemas.openxmlformats.org/officeDocument/2006/relationships/hyperlink" Target="https://code.visualstudio.com/blogs/2018/03/23/text-buffer-reimplementation" TargetMode="External"/><Relationship Id="rId5" Type="http://schemas.openxmlformats.org/officeDocument/2006/relationships/hyperlink" Target="https://docs.rs/jumprope/1.1.2/jumprope/" TargetMode="External"/><Relationship Id="rId6" Type="http://schemas.openxmlformats.org/officeDocument/2006/relationships/hyperlink" Target="https://zed.dev/blog/zed-decoded-rope-sumtre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72237"/>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CABAF0"/>
                </a:solidFill>
                <a:latin typeface="Arial"/>
              </a:rPr>
              <a:t>REIT4842   /   QUESTION</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CABAF0"/>
                </a:solidFill>
                <a:latin typeface="Arial"/>
              </a:rPr>
              <a:t>01</a:t>
            </a:r>
          </a:p>
        </p:txBody>
      </p:sp>
      <p:sp>
        <p:nvSpPr>
          <p:cNvPr id="4" name="TextBox 3"/>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CABAF0"/>
                </a:solidFill>
                <a:latin typeface="Arial"/>
              </a:rPr>
              <a:t>REIT4842 Progress Seminar · Scope updated 8 October 2026</a:t>
            </a:r>
          </a:p>
        </p:txBody>
      </p:sp>
      <p:sp>
        <p:nvSpPr>
          <p:cNvPr id="5" name="TextBox 4"/>
          <p:cNvSpPr txBox="1"/>
          <p:nvPr/>
        </p:nvSpPr>
        <p:spPr>
          <a:xfrm>
            <a:off x="658368" y="1252728"/>
            <a:ext cx="6922008" cy="2011680"/>
          </a:xfrm>
          <a:prstGeom prst="rect">
            <a:avLst/>
          </a:prstGeom>
          <a:noFill/>
        </p:spPr>
        <p:txBody>
          <a:bodyPr wrap="none" lIns="0" rIns="0" tIns="0" bIns="0" anchor="t">
            <a:spAutoFit/>
          </a:bodyPr>
          <a:lstStyle/>
          <a:p>
            <a:pPr algn="l">
              <a:lnSpc>
                <a:spcPct val="103000"/>
              </a:lnSpc>
              <a:spcBef>
                <a:spcPts val="0"/>
              </a:spcBef>
              <a:spcAft>
                <a:spcPts val="0"/>
              </a:spcAft>
            </a:pPr>
            <a:r>
              <a:rPr sz="6100" b="1">
                <a:solidFill>
                  <a:srgbClr val="FFFFFF"/>
                </a:solidFill>
                <a:latin typeface="Arial"/>
              </a:rPr>
              <a:t>Text buffer</a:t>
            </a:r>
          </a:p>
          <a:p>
            <a:pPr algn="l">
              <a:lnSpc>
                <a:spcPct val="103000"/>
              </a:lnSpc>
              <a:spcBef>
                <a:spcPts val="0"/>
              </a:spcBef>
              <a:spcAft>
                <a:spcPts val="0"/>
              </a:spcAft>
            </a:pPr>
            <a:r>
              <a:rPr sz="6100" b="1">
                <a:solidFill>
                  <a:srgbClr val="FFFFFF"/>
                </a:solidFill>
                <a:latin typeface="Arial"/>
              </a:rPr>
              <a:t>evaluation</a:t>
            </a:r>
          </a:p>
        </p:txBody>
      </p:sp>
      <p:sp>
        <p:nvSpPr>
          <p:cNvPr id="6" name="TextBox 5"/>
          <p:cNvSpPr txBox="1"/>
          <p:nvPr/>
        </p:nvSpPr>
        <p:spPr>
          <a:xfrm>
            <a:off x="694944" y="3822191"/>
            <a:ext cx="6858000" cy="941832"/>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CABAF0"/>
                </a:solidFill>
                <a:latin typeface="Arial"/>
              </a:rPr>
              <a:t>Evaluating and improving data structures</a:t>
            </a:r>
          </a:p>
          <a:p>
            <a:pPr algn="l">
              <a:lnSpc>
                <a:spcPct val="103000"/>
              </a:lnSpc>
              <a:spcBef>
                <a:spcPts val="0"/>
              </a:spcBef>
              <a:spcAft>
                <a:spcPts val="0"/>
              </a:spcAft>
            </a:pPr>
            <a:r>
              <a:rPr sz="2400" b="0">
                <a:solidFill>
                  <a:srgbClr val="CABAF0"/>
                </a:solidFill>
                <a:latin typeface="Arial"/>
              </a:rPr>
              <a:t>for high-performance text editing</a:t>
            </a:r>
          </a:p>
        </p:txBody>
      </p:sp>
      <p:sp>
        <p:nvSpPr>
          <p:cNvPr id="7" name="TextBox 6"/>
          <p:cNvSpPr txBox="1"/>
          <p:nvPr/>
        </p:nvSpPr>
        <p:spPr>
          <a:xfrm>
            <a:off x="694944" y="5358384"/>
            <a:ext cx="6400800" cy="438912"/>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FFFFFF"/>
                </a:solidFill>
                <a:latin typeface="Arial"/>
              </a:rPr>
              <a:t>Sanyam Singh Brar</a:t>
            </a:r>
          </a:p>
        </p:txBody>
      </p:sp>
      <p:sp>
        <p:nvSpPr>
          <p:cNvPr id="8" name="TextBox 7"/>
          <p:cNvSpPr txBox="1"/>
          <p:nvPr/>
        </p:nvSpPr>
        <p:spPr>
          <a:xfrm>
            <a:off x="694944" y="5824728"/>
            <a:ext cx="6400800" cy="402336"/>
          </a:xfrm>
          <a:prstGeom prst="rect">
            <a:avLst/>
          </a:prstGeom>
          <a:noFill/>
        </p:spPr>
        <p:txBody>
          <a:bodyPr wrap="none" lIns="0" rIns="0" tIns="0" bIns="0" anchor="t">
            <a:spAutoFit/>
          </a:bodyPr>
          <a:lstStyle/>
          <a:p>
            <a:pPr algn="l">
              <a:lnSpc>
                <a:spcPct val="103000"/>
              </a:lnSpc>
              <a:spcBef>
                <a:spcPts val="0"/>
              </a:spcBef>
              <a:spcAft>
                <a:spcPts val="0"/>
              </a:spcAft>
            </a:pPr>
            <a:r>
              <a:rPr sz="2200" b="0">
                <a:solidFill>
                  <a:srgbClr val="CABAF0"/>
                </a:solidFill>
                <a:latin typeface="Arial"/>
              </a:rPr>
              <a:t>Supervisor: Joel Mackenzie</a:t>
            </a:r>
          </a:p>
        </p:txBody>
      </p:sp>
      <p:cxnSp>
        <p:nvCxnSpPr>
          <p:cNvPr id="9" name="Connector 8"/>
          <p:cNvCxnSpPr/>
          <p:nvPr/>
        </p:nvCxnSpPr>
        <p:spPr>
          <a:xfrm>
            <a:off x="7644383" y="1353312"/>
            <a:ext cx="0" cy="4745736"/>
          </a:xfrm>
          <a:prstGeom prst="line">
            <a:avLst/>
          </a:prstGeom>
          <a:ln w="12700">
            <a:solidFill>
              <a:srgbClr val="3C4760"/>
            </a:solidFill>
          </a:ln>
          <a:effectLst/>
        </p:spPr>
      </p:cxnSp>
      <p:sp>
        <p:nvSpPr>
          <p:cNvPr id="10" name="TextBox 9"/>
          <p:cNvSpPr txBox="1"/>
          <p:nvPr/>
        </p:nvSpPr>
        <p:spPr>
          <a:xfrm>
            <a:off x="8065008" y="1682496"/>
            <a:ext cx="3474720" cy="365760"/>
          </a:xfrm>
          <a:prstGeom prst="rect">
            <a:avLst/>
          </a:prstGeom>
          <a:noFill/>
        </p:spPr>
        <p:txBody>
          <a:bodyPr wrap="none" lIns="0" rIns="0" tIns="0" bIns="0" anchor="t">
            <a:spAutoFit/>
          </a:bodyPr>
          <a:lstStyle/>
          <a:p>
            <a:pPr algn="l">
              <a:lnSpc>
                <a:spcPct val="103000"/>
              </a:lnSpc>
              <a:spcBef>
                <a:spcPts val="0"/>
              </a:spcBef>
              <a:spcAft>
                <a:spcPts val="0"/>
              </a:spcAft>
            </a:pPr>
            <a:r>
              <a:rPr sz="1500" b="1">
                <a:solidFill>
                  <a:srgbClr val="CABAF0"/>
                </a:solidFill>
                <a:latin typeface="Arial"/>
              </a:rPr>
              <a:t>INSERT XY</a:t>
            </a:r>
          </a:p>
        </p:txBody>
      </p:sp>
      <p:sp>
        <p:nvSpPr>
          <p:cNvPr id="11" name="TextBox 10"/>
          <p:cNvSpPr txBox="1"/>
          <p:nvPr/>
        </p:nvSpPr>
        <p:spPr>
          <a:xfrm>
            <a:off x="8074152" y="2450592"/>
            <a:ext cx="3401568" cy="731520"/>
          </a:xfrm>
          <a:prstGeom prst="rect">
            <a:avLst/>
          </a:prstGeom>
          <a:noFill/>
        </p:spPr>
        <p:txBody>
          <a:bodyPr wrap="none" lIns="0" rIns="0" tIns="0" bIns="0" anchor="t">
            <a:spAutoFit/>
          </a:bodyPr>
          <a:lstStyle/>
          <a:p>
            <a:pPr algn="ctr">
              <a:lnSpc>
                <a:spcPct val="103000"/>
              </a:lnSpc>
              <a:spcBef>
                <a:spcPts val="0"/>
              </a:spcBef>
              <a:spcAft>
                <a:spcPts val="0"/>
              </a:spcAft>
            </a:pPr>
            <a:r>
              <a:rPr sz="4400" b="1">
                <a:solidFill>
                  <a:srgbClr val="FFFFFF"/>
                </a:solidFill>
                <a:latin typeface="Arial"/>
              </a:rPr>
              <a:t>ab|cd</a:t>
            </a:r>
          </a:p>
        </p:txBody>
      </p:sp>
      <p:cxnSp>
        <p:nvCxnSpPr>
          <p:cNvPr id="12" name="Connector 11"/>
          <p:cNvCxnSpPr/>
          <p:nvPr/>
        </p:nvCxnSpPr>
        <p:spPr>
          <a:xfrm>
            <a:off x="9774936" y="3328416"/>
            <a:ext cx="0" cy="457199"/>
          </a:xfrm>
          <a:prstGeom prst="line">
            <a:avLst/>
          </a:prstGeom>
          <a:ln w="27940">
            <a:solidFill>
              <a:srgbClr val="CABAF0"/>
            </a:solidFill>
            <a:tailEnd type="triangle" w="med" len="med"/>
          </a:ln>
          <a:effectLst/>
        </p:spPr>
      </p:cxnSp>
      <p:sp>
        <p:nvSpPr>
          <p:cNvPr id="13" name="Rectangle 12"/>
          <p:cNvSpPr/>
          <p:nvPr/>
        </p:nvSpPr>
        <p:spPr>
          <a:xfrm>
            <a:off x="8074152" y="3995928"/>
            <a:ext cx="566928" cy="740664"/>
          </a:xfrm>
          <a:prstGeom prst="rect">
            <a:avLst/>
          </a:prstGeom>
          <a:solidFill>
            <a:srgbClr val="172237"/>
          </a:solidFill>
          <a:ln w="15240">
            <a:solidFill>
              <a:srgbClr val="CABAF0"/>
            </a:solidFill>
          </a:ln>
          <a:effectLst/>
        </p:spPr>
        <p:txBody>
          <a:bodyPr rtlCol="0" anchor="ctr" wrap="none" lIns="64008" rIns="64008" tIns="0" bIns="0"/>
          <a:lstStyle/>
          <a:p>
            <a:pPr algn="ctr">
              <a:lnSpc>
                <a:spcPct val="103000"/>
              </a:lnSpc>
              <a:spcBef>
                <a:spcPts val="0"/>
              </a:spcBef>
              <a:spcAft>
                <a:spcPts val="0"/>
              </a:spcAft>
            </a:pPr>
            <a:r>
              <a:rPr sz="2800" b="0">
                <a:solidFill>
                  <a:srgbClr val="FFFFFF"/>
                </a:solidFill>
                <a:latin typeface="Arial"/>
              </a:rPr>
              <a:t>a</a:t>
            </a:r>
          </a:p>
        </p:txBody>
      </p:sp>
      <p:sp>
        <p:nvSpPr>
          <p:cNvPr id="14" name="Rectangle 13"/>
          <p:cNvSpPr/>
          <p:nvPr/>
        </p:nvSpPr>
        <p:spPr>
          <a:xfrm>
            <a:off x="8641080" y="3995928"/>
            <a:ext cx="566928" cy="740664"/>
          </a:xfrm>
          <a:prstGeom prst="rect">
            <a:avLst/>
          </a:prstGeom>
          <a:solidFill>
            <a:srgbClr val="172237"/>
          </a:solidFill>
          <a:ln w="15240">
            <a:solidFill>
              <a:srgbClr val="CABAF0"/>
            </a:solidFill>
          </a:ln>
          <a:effectLst/>
        </p:spPr>
        <p:txBody>
          <a:bodyPr rtlCol="0" anchor="ctr" wrap="none" lIns="64008" rIns="64008" tIns="0" bIns="0"/>
          <a:lstStyle/>
          <a:p>
            <a:pPr algn="ctr">
              <a:lnSpc>
                <a:spcPct val="103000"/>
              </a:lnSpc>
              <a:spcBef>
                <a:spcPts val="0"/>
              </a:spcBef>
              <a:spcAft>
                <a:spcPts val="0"/>
              </a:spcAft>
            </a:pPr>
            <a:r>
              <a:rPr sz="2800" b="0">
                <a:solidFill>
                  <a:srgbClr val="FFFFFF"/>
                </a:solidFill>
                <a:latin typeface="Arial"/>
              </a:rPr>
              <a:t>b</a:t>
            </a:r>
          </a:p>
        </p:txBody>
      </p:sp>
      <p:sp>
        <p:nvSpPr>
          <p:cNvPr id="15" name="Rectangle 14"/>
          <p:cNvSpPr/>
          <p:nvPr/>
        </p:nvSpPr>
        <p:spPr>
          <a:xfrm>
            <a:off x="9208008" y="3995928"/>
            <a:ext cx="566928" cy="740664"/>
          </a:xfrm>
          <a:prstGeom prst="rect">
            <a:avLst/>
          </a:prstGeom>
          <a:solidFill>
            <a:srgbClr val="6036B4"/>
          </a:solidFill>
          <a:ln w="15240">
            <a:solidFill>
              <a:srgbClr val="CABAF0"/>
            </a:solidFill>
          </a:ln>
          <a:effectLst/>
        </p:spPr>
        <p:txBody>
          <a:bodyPr rtlCol="0" anchor="ctr" wrap="none" lIns="64008" rIns="64008" tIns="0" bIns="0"/>
          <a:lstStyle/>
          <a:p>
            <a:pPr algn="ctr">
              <a:lnSpc>
                <a:spcPct val="103000"/>
              </a:lnSpc>
              <a:spcBef>
                <a:spcPts val="0"/>
              </a:spcBef>
              <a:spcAft>
                <a:spcPts val="0"/>
              </a:spcAft>
            </a:pPr>
            <a:r>
              <a:rPr sz="2800" b="1">
                <a:solidFill>
                  <a:srgbClr val="FFFFFF"/>
                </a:solidFill>
                <a:latin typeface="Arial"/>
              </a:rPr>
              <a:t>X</a:t>
            </a:r>
          </a:p>
        </p:txBody>
      </p:sp>
      <p:sp>
        <p:nvSpPr>
          <p:cNvPr id="16" name="Rectangle 15"/>
          <p:cNvSpPr/>
          <p:nvPr/>
        </p:nvSpPr>
        <p:spPr>
          <a:xfrm>
            <a:off x="9774936" y="3995928"/>
            <a:ext cx="566928" cy="740664"/>
          </a:xfrm>
          <a:prstGeom prst="rect">
            <a:avLst/>
          </a:prstGeom>
          <a:solidFill>
            <a:srgbClr val="6036B4"/>
          </a:solidFill>
          <a:ln w="15240">
            <a:solidFill>
              <a:srgbClr val="CABAF0"/>
            </a:solidFill>
          </a:ln>
          <a:effectLst/>
        </p:spPr>
        <p:txBody>
          <a:bodyPr rtlCol="0" anchor="ctr" wrap="none" lIns="64008" rIns="64008" tIns="0" bIns="0"/>
          <a:lstStyle/>
          <a:p>
            <a:pPr algn="ctr">
              <a:lnSpc>
                <a:spcPct val="103000"/>
              </a:lnSpc>
              <a:spcBef>
                <a:spcPts val="0"/>
              </a:spcBef>
              <a:spcAft>
                <a:spcPts val="0"/>
              </a:spcAft>
            </a:pPr>
            <a:r>
              <a:rPr sz="2800" b="1">
                <a:solidFill>
                  <a:srgbClr val="FFFFFF"/>
                </a:solidFill>
                <a:latin typeface="Arial"/>
              </a:rPr>
              <a:t>Y</a:t>
            </a:r>
          </a:p>
        </p:txBody>
      </p:sp>
      <p:sp>
        <p:nvSpPr>
          <p:cNvPr id="17" name="Rectangle 16"/>
          <p:cNvSpPr/>
          <p:nvPr/>
        </p:nvSpPr>
        <p:spPr>
          <a:xfrm>
            <a:off x="10341864" y="3995928"/>
            <a:ext cx="566928" cy="740664"/>
          </a:xfrm>
          <a:prstGeom prst="rect">
            <a:avLst/>
          </a:prstGeom>
          <a:solidFill>
            <a:srgbClr val="172237"/>
          </a:solidFill>
          <a:ln w="15240">
            <a:solidFill>
              <a:srgbClr val="CABAF0"/>
            </a:solidFill>
          </a:ln>
          <a:effectLst/>
        </p:spPr>
        <p:txBody>
          <a:bodyPr rtlCol="0" anchor="ctr" wrap="none" lIns="64008" rIns="64008" tIns="0" bIns="0"/>
          <a:lstStyle/>
          <a:p>
            <a:pPr algn="ctr">
              <a:lnSpc>
                <a:spcPct val="103000"/>
              </a:lnSpc>
              <a:spcBef>
                <a:spcPts val="0"/>
              </a:spcBef>
              <a:spcAft>
                <a:spcPts val="0"/>
              </a:spcAft>
            </a:pPr>
            <a:r>
              <a:rPr sz="2800" b="0">
                <a:solidFill>
                  <a:srgbClr val="FFFFFF"/>
                </a:solidFill>
                <a:latin typeface="Arial"/>
              </a:rPr>
              <a:t>c</a:t>
            </a:r>
          </a:p>
        </p:txBody>
      </p:sp>
      <p:sp>
        <p:nvSpPr>
          <p:cNvPr id="18" name="Rectangle 17"/>
          <p:cNvSpPr/>
          <p:nvPr/>
        </p:nvSpPr>
        <p:spPr>
          <a:xfrm>
            <a:off x="10908792" y="3995928"/>
            <a:ext cx="566928" cy="740664"/>
          </a:xfrm>
          <a:prstGeom prst="rect">
            <a:avLst/>
          </a:prstGeom>
          <a:solidFill>
            <a:srgbClr val="172237"/>
          </a:solidFill>
          <a:ln w="15240">
            <a:solidFill>
              <a:srgbClr val="CABAF0"/>
            </a:solidFill>
          </a:ln>
          <a:effectLst/>
        </p:spPr>
        <p:txBody>
          <a:bodyPr rtlCol="0" anchor="ctr" wrap="none" lIns="64008" rIns="64008" tIns="0" bIns="0"/>
          <a:lstStyle/>
          <a:p>
            <a:pPr algn="ctr">
              <a:lnSpc>
                <a:spcPct val="103000"/>
              </a:lnSpc>
              <a:spcBef>
                <a:spcPts val="0"/>
              </a:spcBef>
              <a:spcAft>
                <a:spcPts val="0"/>
              </a:spcAft>
            </a:pPr>
            <a:r>
              <a:rPr sz="2800" b="0">
                <a:solidFill>
                  <a:srgbClr val="FFFFFF"/>
                </a:solidFill>
                <a:latin typeface="Arial"/>
              </a:rPr>
              <a:t>d</a:t>
            </a:r>
          </a:p>
        </p:txBody>
      </p:sp>
      <p:sp>
        <p:nvSpPr>
          <p:cNvPr id="19" name="TextBox 18"/>
          <p:cNvSpPr txBox="1"/>
          <p:nvPr/>
        </p:nvSpPr>
        <p:spPr>
          <a:xfrm>
            <a:off x="8055864" y="5120640"/>
            <a:ext cx="3456432" cy="539496"/>
          </a:xfrm>
          <a:prstGeom prst="rect">
            <a:avLst/>
          </a:prstGeom>
          <a:noFill/>
        </p:spPr>
        <p:txBody>
          <a:bodyPr wrap="none" lIns="0" rIns="0" tIns="0" bIns="0" anchor="t">
            <a:spAutoFit/>
          </a:bodyPr>
          <a:lstStyle/>
          <a:p>
            <a:pPr algn="ctr">
              <a:lnSpc>
                <a:spcPct val="103000"/>
              </a:lnSpc>
              <a:spcBef>
                <a:spcPts val="0"/>
              </a:spcBef>
              <a:spcAft>
                <a:spcPts val="0"/>
              </a:spcAft>
            </a:pPr>
            <a:r>
              <a:rPr sz="2600" b="0">
                <a:solidFill>
                  <a:srgbClr val="FFFFFF"/>
                </a:solidFill>
                <a:latin typeface="Arial"/>
              </a:rPr>
              <a:t>2 bytes inserted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QUESTION</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02</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Edit locality and accumulated changes</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Hold the edit fixed. Vary locality and accumulated history.</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Research question and gap · Project proposal</a:t>
            </a:r>
          </a:p>
        </p:txBody>
      </p:sp>
      <p:cxnSp>
        <p:nvCxnSpPr>
          <p:cNvPr id="7" name="Connector 6"/>
          <p:cNvCxnSpPr/>
          <p:nvPr/>
        </p:nvCxnSpPr>
        <p:spPr>
          <a:xfrm>
            <a:off x="6062472" y="2304288"/>
            <a:ext cx="0" cy="2980944"/>
          </a:xfrm>
          <a:prstGeom prst="line">
            <a:avLst/>
          </a:prstGeom>
          <a:ln w="12700">
            <a:solidFill>
              <a:srgbClr val="CCD4E0"/>
            </a:solidFill>
          </a:ln>
          <a:effectLst/>
        </p:spPr>
      </p:cxnSp>
      <p:sp>
        <p:nvSpPr>
          <p:cNvPr id="8" name="TextBox 7"/>
          <p:cNvSpPr txBox="1"/>
          <p:nvPr/>
        </p:nvSpPr>
        <p:spPr>
          <a:xfrm>
            <a:off x="713232" y="2276856"/>
            <a:ext cx="5074920" cy="457200"/>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01  EDIT LOCALITY</a:t>
            </a:r>
          </a:p>
        </p:txBody>
      </p:sp>
      <p:sp>
        <p:nvSpPr>
          <p:cNvPr id="9" name="TextBox 8"/>
          <p:cNvSpPr txBox="1"/>
          <p:nvPr/>
        </p:nvSpPr>
        <p:spPr>
          <a:xfrm>
            <a:off x="713232" y="2962656"/>
            <a:ext cx="4937760" cy="402336"/>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182438"/>
                </a:solidFill>
                <a:latin typeface="Arial"/>
              </a:rPr>
              <a:t>Nearby typing</a:t>
            </a:r>
          </a:p>
        </p:txBody>
      </p:sp>
      <p:sp>
        <p:nvSpPr>
          <p:cNvPr id="10" name="Rectangle 9"/>
          <p:cNvSpPr/>
          <p:nvPr/>
        </p:nvSpPr>
        <p:spPr>
          <a:xfrm>
            <a:off x="941832" y="3575304"/>
            <a:ext cx="4553712" cy="146304"/>
          </a:xfrm>
          <a:prstGeom prst="rect">
            <a:avLst/>
          </a:prstGeom>
          <a:solidFill>
            <a:srgbClr val="CCD4E0"/>
          </a:solidFill>
          <a:ln>
            <a:noFill/>
          </a:ln>
          <a:effectLst/>
        </p:spPr>
        <p:txBody>
          <a:bodyPr rtlCol="0" anchor="ctr"/>
          <a:lstStyle/>
          <a:p>
            <a:pPr algn="ctr"/>
          </a:p>
        </p:txBody>
      </p:sp>
      <p:cxnSp>
        <p:nvCxnSpPr>
          <p:cNvPr id="11" name="Connector 10"/>
          <p:cNvCxnSpPr/>
          <p:nvPr/>
        </p:nvCxnSpPr>
        <p:spPr>
          <a:xfrm>
            <a:off x="1527048" y="3410712"/>
            <a:ext cx="0" cy="466344"/>
          </a:xfrm>
          <a:prstGeom prst="line">
            <a:avLst/>
          </a:prstGeom>
          <a:ln w="25400">
            <a:solidFill>
              <a:srgbClr val="6036B4"/>
            </a:solidFill>
          </a:ln>
          <a:effectLst/>
        </p:spPr>
      </p:cxnSp>
      <p:sp>
        <p:nvSpPr>
          <p:cNvPr id="12" name="Oval 11"/>
          <p:cNvSpPr/>
          <p:nvPr/>
        </p:nvSpPr>
        <p:spPr>
          <a:xfrm>
            <a:off x="1463039" y="3584448"/>
            <a:ext cx="128016" cy="128016"/>
          </a:xfrm>
          <a:prstGeom prst="ellipse">
            <a:avLst/>
          </a:prstGeom>
          <a:solidFill>
            <a:srgbClr val="6036B4"/>
          </a:solidFill>
          <a:ln>
            <a:noFill/>
          </a:ln>
          <a:effectLst/>
        </p:spPr>
        <p:txBody>
          <a:bodyPr rtlCol="0" anchor="ctr"/>
          <a:lstStyle/>
          <a:p>
            <a:pPr algn="ctr"/>
          </a:p>
        </p:txBody>
      </p:sp>
      <p:cxnSp>
        <p:nvCxnSpPr>
          <p:cNvPr id="13" name="Connector 12"/>
          <p:cNvCxnSpPr/>
          <p:nvPr/>
        </p:nvCxnSpPr>
        <p:spPr>
          <a:xfrm>
            <a:off x="1920240" y="3410712"/>
            <a:ext cx="0" cy="466344"/>
          </a:xfrm>
          <a:prstGeom prst="line">
            <a:avLst/>
          </a:prstGeom>
          <a:ln w="25400">
            <a:solidFill>
              <a:srgbClr val="6036B4"/>
            </a:solidFill>
          </a:ln>
          <a:effectLst/>
        </p:spPr>
      </p:cxnSp>
      <p:sp>
        <p:nvSpPr>
          <p:cNvPr id="14" name="Oval 13"/>
          <p:cNvSpPr/>
          <p:nvPr/>
        </p:nvSpPr>
        <p:spPr>
          <a:xfrm>
            <a:off x="1856232" y="3584448"/>
            <a:ext cx="128016" cy="128016"/>
          </a:xfrm>
          <a:prstGeom prst="ellipse">
            <a:avLst/>
          </a:prstGeom>
          <a:solidFill>
            <a:srgbClr val="6036B4"/>
          </a:solidFill>
          <a:ln>
            <a:noFill/>
          </a:ln>
          <a:effectLst/>
        </p:spPr>
        <p:txBody>
          <a:bodyPr rtlCol="0" anchor="ctr"/>
          <a:lstStyle/>
          <a:p>
            <a:pPr algn="ctr"/>
          </a:p>
        </p:txBody>
      </p:sp>
      <p:sp>
        <p:nvSpPr>
          <p:cNvPr id="15" name="TextBox 14"/>
          <p:cNvSpPr txBox="1"/>
          <p:nvPr/>
        </p:nvSpPr>
        <p:spPr>
          <a:xfrm>
            <a:off x="713232" y="4270248"/>
            <a:ext cx="4937760" cy="402336"/>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182438"/>
                </a:solidFill>
                <a:latin typeface="Arial"/>
              </a:rPr>
              <a:t>Distant corrections</a:t>
            </a:r>
          </a:p>
        </p:txBody>
      </p:sp>
      <p:sp>
        <p:nvSpPr>
          <p:cNvPr id="16" name="Rectangle 15"/>
          <p:cNvSpPr/>
          <p:nvPr/>
        </p:nvSpPr>
        <p:spPr>
          <a:xfrm>
            <a:off x="941832" y="4855464"/>
            <a:ext cx="4553712" cy="146304"/>
          </a:xfrm>
          <a:prstGeom prst="rect">
            <a:avLst/>
          </a:prstGeom>
          <a:solidFill>
            <a:srgbClr val="CCD4E0"/>
          </a:solidFill>
          <a:ln>
            <a:noFill/>
          </a:ln>
          <a:effectLst/>
        </p:spPr>
        <p:txBody>
          <a:bodyPr rtlCol="0" anchor="ctr"/>
          <a:lstStyle/>
          <a:p>
            <a:pPr algn="ctr"/>
          </a:p>
        </p:txBody>
      </p:sp>
      <p:cxnSp>
        <p:nvCxnSpPr>
          <p:cNvPr id="17" name="Connector 16"/>
          <p:cNvCxnSpPr/>
          <p:nvPr/>
        </p:nvCxnSpPr>
        <p:spPr>
          <a:xfrm>
            <a:off x="1527048" y="4690872"/>
            <a:ext cx="0" cy="466344"/>
          </a:xfrm>
          <a:prstGeom prst="line">
            <a:avLst/>
          </a:prstGeom>
          <a:ln w="25400">
            <a:solidFill>
              <a:srgbClr val="6036B4"/>
            </a:solidFill>
          </a:ln>
          <a:effectLst/>
        </p:spPr>
      </p:cxnSp>
      <p:sp>
        <p:nvSpPr>
          <p:cNvPr id="18" name="Oval 17"/>
          <p:cNvSpPr/>
          <p:nvPr/>
        </p:nvSpPr>
        <p:spPr>
          <a:xfrm>
            <a:off x="1463039" y="4864607"/>
            <a:ext cx="128016" cy="128016"/>
          </a:xfrm>
          <a:prstGeom prst="ellipse">
            <a:avLst/>
          </a:prstGeom>
          <a:solidFill>
            <a:srgbClr val="6036B4"/>
          </a:solidFill>
          <a:ln>
            <a:noFill/>
          </a:ln>
          <a:effectLst/>
        </p:spPr>
        <p:txBody>
          <a:bodyPr rtlCol="0" anchor="ctr"/>
          <a:lstStyle/>
          <a:p>
            <a:pPr algn="ctr"/>
          </a:p>
        </p:txBody>
      </p:sp>
      <p:cxnSp>
        <p:nvCxnSpPr>
          <p:cNvPr id="19" name="Connector 18"/>
          <p:cNvCxnSpPr/>
          <p:nvPr/>
        </p:nvCxnSpPr>
        <p:spPr>
          <a:xfrm>
            <a:off x="5047488" y="4690872"/>
            <a:ext cx="0" cy="466344"/>
          </a:xfrm>
          <a:prstGeom prst="line">
            <a:avLst/>
          </a:prstGeom>
          <a:ln w="25400">
            <a:solidFill>
              <a:srgbClr val="6036B4"/>
            </a:solidFill>
          </a:ln>
          <a:effectLst/>
        </p:spPr>
      </p:cxnSp>
      <p:sp>
        <p:nvSpPr>
          <p:cNvPr id="20" name="Oval 19"/>
          <p:cNvSpPr/>
          <p:nvPr/>
        </p:nvSpPr>
        <p:spPr>
          <a:xfrm>
            <a:off x="4983479" y="4864607"/>
            <a:ext cx="128016" cy="128016"/>
          </a:xfrm>
          <a:prstGeom prst="ellipse">
            <a:avLst/>
          </a:prstGeom>
          <a:solidFill>
            <a:srgbClr val="6036B4"/>
          </a:solidFill>
          <a:ln>
            <a:noFill/>
          </a:ln>
          <a:effectLst/>
        </p:spPr>
        <p:txBody>
          <a:bodyPr rtlCol="0" anchor="ctr"/>
          <a:lstStyle/>
          <a:p>
            <a:pPr algn="ctr"/>
          </a:p>
        </p:txBody>
      </p:sp>
      <p:sp>
        <p:nvSpPr>
          <p:cNvPr id="21" name="TextBox 20"/>
          <p:cNvSpPr txBox="1"/>
          <p:nvPr/>
        </p:nvSpPr>
        <p:spPr>
          <a:xfrm>
            <a:off x="6565392" y="2276856"/>
            <a:ext cx="4663440" cy="457200"/>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02  EDIT HISTORY</a:t>
            </a:r>
          </a:p>
        </p:txBody>
      </p:sp>
      <p:sp>
        <p:nvSpPr>
          <p:cNvPr id="22" name="Rectangle 21"/>
          <p:cNvSpPr/>
          <p:nvPr/>
        </p:nvSpPr>
        <p:spPr>
          <a:xfrm>
            <a:off x="6565392" y="3035808"/>
            <a:ext cx="2103120" cy="630936"/>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300" b="1">
                <a:solidFill>
                  <a:srgbClr val="182438"/>
                </a:solidFill>
                <a:latin typeface="Arial"/>
              </a:rPr>
              <a:t>Original text</a:t>
            </a:r>
          </a:p>
        </p:txBody>
      </p:sp>
      <p:sp>
        <p:nvSpPr>
          <p:cNvPr id="23" name="Rectangle 22"/>
          <p:cNvSpPr/>
          <p:nvPr/>
        </p:nvSpPr>
        <p:spPr>
          <a:xfrm>
            <a:off x="9299448" y="3035808"/>
            <a:ext cx="2103120" cy="630936"/>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300" b="1">
                <a:solidFill>
                  <a:srgbClr val="182438"/>
                </a:solidFill>
                <a:latin typeface="Arial"/>
              </a:rPr>
              <a:t>Same text</a:t>
            </a:r>
          </a:p>
        </p:txBody>
      </p:sp>
      <p:cxnSp>
        <p:nvCxnSpPr>
          <p:cNvPr id="24" name="Connector 23"/>
          <p:cNvCxnSpPr/>
          <p:nvPr/>
        </p:nvCxnSpPr>
        <p:spPr>
          <a:xfrm>
            <a:off x="8769096" y="3351276"/>
            <a:ext cx="420624" cy="0"/>
          </a:xfrm>
          <a:prstGeom prst="line">
            <a:avLst/>
          </a:prstGeom>
          <a:ln w="25400">
            <a:solidFill>
              <a:srgbClr val="6036B4"/>
            </a:solidFill>
            <a:tailEnd type="triangle" w="med" len="med"/>
          </a:ln>
          <a:effectLst/>
        </p:spPr>
      </p:cxnSp>
      <p:sp>
        <p:nvSpPr>
          <p:cNvPr id="25" name="TextBox 24"/>
          <p:cNvSpPr txBox="1"/>
          <p:nvPr/>
        </p:nvSpPr>
        <p:spPr>
          <a:xfrm>
            <a:off x="6574536" y="4178808"/>
            <a:ext cx="4754880" cy="969264"/>
          </a:xfrm>
          <a:prstGeom prst="rect">
            <a:avLst/>
          </a:prstGeom>
          <a:noFill/>
        </p:spPr>
        <p:txBody>
          <a:bodyPr wrap="none" lIns="0" rIns="0" tIns="0" bIns="0" anchor="t">
            <a:spAutoFit/>
          </a:bodyPr>
          <a:lstStyle/>
          <a:p>
            <a:pPr algn="l">
              <a:lnSpc>
                <a:spcPct val="103000"/>
              </a:lnSpc>
              <a:spcBef>
                <a:spcPts val="0"/>
              </a:spcBef>
              <a:spcAft>
                <a:spcPts val="0"/>
              </a:spcAft>
            </a:pPr>
            <a:r>
              <a:rPr sz="2800" b="1">
                <a:solidFill>
                  <a:srgbClr val="182438"/>
                </a:solidFill>
                <a:latin typeface="Arial"/>
              </a:rPr>
              <a:t>Insert, then delete.</a:t>
            </a:r>
          </a:p>
          <a:p>
            <a:pPr algn="l">
              <a:lnSpc>
                <a:spcPct val="103000"/>
              </a:lnSpc>
              <a:spcBef>
                <a:spcPts val="0"/>
              </a:spcBef>
              <a:spcAft>
                <a:spcPts val="0"/>
              </a:spcAft>
            </a:pPr>
            <a:r>
              <a:rPr sz="2800" b="1">
                <a:solidFill>
                  <a:srgbClr val="182438"/>
                </a:solidFill>
                <a:latin typeface="Arial"/>
              </a:rPr>
              <a:t>Repeat.</a:t>
            </a:r>
          </a:p>
        </p:txBody>
      </p:sp>
      <p:cxnSp>
        <p:nvCxnSpPr>
          <p:cNvPr id="26" name="Connector 25"/>
          <p:cNvCxnSpPr/>
          <p:nvPr/>
        </p:nvCxnSpPr>
        <p:spPr>
          <a:xfrm>
            <a:off x="658368" y="5586984"/>
            <a:ext cx="10872216" cy="0"/>
          </a:xfrm>
          <a:prstGeom prst="line">
            <a:avLst/>
          </a:prstGeom>
          <a:ln w="12700">
            <a:solidFill>
              <a:srgbClr val="CCD4E0"/>
            </a:solidFill>
          </a:ln>
          <a:effectLst/>
        </p:spPr>
      </p:cxnSp>
      <p:sp>
        <p:nvSpPr>
          <p:cNvPr id="27" name="TextBox 26"/>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6036B4"/>
                </a:solidFill>
                <a:latin typeface="Arial"/>
              </a:rPr>
              <a:t>Measure latency, bytes moved and retained storage.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MECHANISM</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03</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Gap buffer insertion</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Gap buffer  /  spare capacity at the edit position</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Conceptual edit · [1] Crowley 1998 · src/data_structures/gap_buffer.zig</a:t>
            </a:r>
          </a:p>
        </p:txBody>
      </p:sp>
      <p:sp>
        <p:nvSpPr>
          <p:cNvPr id="7" name="TextBox 6"/>
          <p:cNvSpPr txBox="1"/>
          <p:nvPr/>
        </p:nvSpPr>
        <p:spPr>
          <a:xfrm>
            <a:off x="722376" y="2679192"/>
            <a:ext cx="1344168" cy="384048"/>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596579"/>
                </a:solidFill>
                <a:latin typeface="Arial"/>
              </a:rPr>
              <a:t>Before</a:t>
            </a:r>
          </a:p>
        </p:txBody>
      </p:sp>
      <p:sp>
        <p:nvSpPr>
          <p:cNvPr id="8" name="Rectangle 7"/>
          <p:cNvSpPr/>
          <p:nvPr/>
        </p:nvSpPr>
        <p:spPr>
          <a:xfrm>
            <a:off x="2176272" y="2496312"/>
            <a:ext cx="1042415" cy="740664"/>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a</a:t>
            </a:r>
          </a:p>
        </p:txBody>
      </p:sp>
      <p:sp>
        <p:nvSpPr>
          <p:cNvPr id="9" name="Rectangle 8"/>
          <p:cNvSpPr/>
          <p:nvPr/>
        </p:nvSpPr>
        <p:spPr>
          <a:xfrm>
            <a:off x="3218687" y="2496312"/>
            <a:ext cx="1042415" cy="740664"/>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b</a:t>
            </a:r>
          </a:p>
        </p:txBody>
      </p:sp>
      <p:sp>
        <p:nvSpPr>
          <p:cNvPr id="10" name="Rectangle 9"/>
          <p:cNvSpPr/>
          <p:nvPr/>
        </p:nvSpPr>
        <p:spPr>
          <a:xfrm>
            <a:off x="4261104" y="2496312"/>
            <a:ext cx="1042415" cy="740664"/>
          </a:xfrm>
          <a:prstGeom prst="rect">
            <a:avLst/>
          </a:prstGeom>
          <a:solidFill>
            <a:srgbClr val="EEE8F9"/>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p>
        </p:txBody>
      </p:sp>
      <p:sp>
        <p:nvSpPr>
          <p:cNvPr id="11" name="Rectangle 10"/>
          <p:cNvSpPr/>
          <p:nvPr/>
        </p:nvSpPr>
        <p:spPr>
          <a:xfrm>
            <a:off x="5303520" y="2496312"/>
            <a:ext cx="1042415" cy="740664"/>
          </a:xfrm>
          <a:prstGeom prst="rect">
            <a:avLst/>
          </a:prstGeom>
          <a:solidFill>
            <a:srgbClr val="EEE8F9"/>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p>
        </p:txBody>
      </p:sp>
      <p:sp>
        <p:nvSpPr>
          <p:cNvPr id="12" name="Rectangle 11"/>
          <p:cNvSpPr/>
          <p:nvPr/>
        </p:nvSpPr>
        <p:spPr>
          <a:xfrm>
            <a:off x="6345936" y="2496312"/>
            <a:ext cx="1042415" cy="740664"/>
          </a:xfrm>
          <a:prstGeom prst="rect">
            <a:avLst/>
          </a:prstGeom>
          <a:solidFill>
            <a:srgbClr val="EEE8F9"/>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p>
        </p:txBody>
      </p:sp>
      <p:sp>
        <p:nvSpPr>
          <p:cNvPr id="13" name="Rectangle 12"/>
          <p:cNvSpPr/>
          <p:nvPr/>
        </p:nvSpPr>
        <p:spPr>
          <a:xfrm>
            <a:off x="7388351" y="2496312"/>
            <a:ext cx="1042415" cy="740664"/>
          </a:xfrm>
          <a:prstGeom prst="rect">
            <a:avLst/>
          </a:prstGeom>
          <a:solidFill>
            <a:srgbClr val="EEE8F9"/>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p>
        </p:txBody>
      </p:sp>
      <p:sp>
        <p:nvSpPr>
          <p:cNvPr id="14" name="Rectangle 13"/>
          <p:cNvSpPr/>
          <p:nvPr/>
        </p:nvSpPr>
        <p:spPr>
          <a:xfrm>
            <a:off x="8430767" y="2496312"/>
            <a:ext cx="1042415" cy="740664"/>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c</a:t>
            </a:r>
          </a:p>
        </p:txBody>
      </p:sp>
      <p:sp>
        <p:nvSpPr>
          <p:cNvPr id="15" name="Rectangle 14"/>
          <p:cNvSpPr/>
          <p:nvPr/>
        </p:nvSpPr>
        <p:spPr>
          <a:xfrm>
            <a:off x="9473184" y="2496312"/>
            <a:ext cx="1042415" cy="740664"/>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d</a:t>
            </a:r>
          </a:p>
        </p:txBody>
      </p:sp>
      <p:sp>
        <p:nvSpPr>
          <p:cNvPr id="16" name="TextBox 15"/>
          <p:cNvSpPr txBox="1"/>
          <p:nvPr/>
        </p:nvSpPr>
        <p:spPr>
          <a:xfrm>
            <a:off x="4261104" y="2651760"/>
            <a:ext cx="4169663" cy="411480"/>
          </a:xfrm>
          <a:prstGeom prst="rect">
            <a:avLst/>
          </a:prstGeom>
          <a:noFill/>
        </p:spPr>
        <p:txBody>
          <a:bodyPr wrap="none" lIns="0" rIns="0" tIns="0" bIns="0" anchor="t">
            <a:spAutoFit/>
          </a:bodyPr>
          <a:lstStyle/>
          <a:p>
            <a:pPr algn="ctr">
              <a:lnSpc>
                <a:spcPct val="103000"/>
              </a:lnSpc>
              <a:spcBef>
                <a:spcPts val="0"/>
              </a:spcBef>
              <a:spcAft>
                <a:spcPts val="0"/>
              </a:spcAft>
            </a:pPr>
            <a:r>
              <a:rPr sz="2500" b="0">
                <a:solidFill>
                  <a:srgbClr val="6036B4"/>
                </a:solidFill>
                <a:latin typeface="Arial"/>
              </a:rPr>
              <a:t>gap</a:t>
            </a:r>
          </a:p>
        </p:txBody>
      </p:sp>
      <p:sp>
        <p:nvSpPr>
          <p:cNvPr id="17" name="TextBox 16"/>
          <p:cNvSpPr txBox="1"/>
          <p:nvPr/>
        </p:nvSpPr>
        <p:spPr>
          <a:xfrm>
            <a:off x="722376" y="4297680"/>
            <a:ext cx="1344168" cy="384048"/>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596579"/>
                </a:solidFill>
                <a:latin typeface="Arial"/>
              </a:rPr>
              <a:t>After</a:t>
            </a:r>
          </a:p>
        </p:txBody>
      </p:sp>
      <p:sp>
        <p:nvSpPr>
          <p:cNvPr id="18" name="Rectangle 17"/>
          <p:cNvSpPr/>
          <p:nvPr/>
        </p:nvSpPr>
        <p:spPr>
          <a:xfrm>
            <a:off x="2176272" y="4114800"/>
            <a:ext cx="1042415" cy="740664"/>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a</a:t>
            </a:r>
          </a:p>
        </p:txBody>
      </p:sp>
      <p:sp>
        <p:nvSpPr>
          <p:cNvPr id="19" name="Rectangle 18"/>
          <p:cNvSpPr/>
          <p:nvPr/>
        </p:nvSpPr>
        <p:spPr>
          <a:xfrm>
            <a:off x="3218687" y="4114800"/>
            <a:ext cx="1042415" cy="740664"/>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b</a:t>
            </a:r>
          </a:p>
        </p:txBody>
      </p:sp>
      <p:sp>
        <p:nvSpPr>
          <p:cNvPr id="20" name="Rectangle 19"/>
          <p:cNvSpPr/>
          <p:nvPr/>
        </p:nvSpPr>
        <p:spPr>
          <a:xfrm>
            <a:off x="4261104" y="4114800"/>
            <a:ext cx="1042415" cy="740664"/>
          </a:xfrm>
          <a:prstGeom prst="rect">
            <a:avLst/>
          </a:prstGeom>
          <a:solidFill>
            <a:srgbClr val="6036B4"/>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1">
                <a:solidFill>
                  <a:srgbClr val="FFFFFF"/>
                </a:solidFill>
                <a:latin typeface="Arial"/>
              </a:rPr>
              <a:t>X</a:t>
            </a:r>
          </a:p>
        </p:txBody>
      </p:sp>
      <p:sp>
        <p:nvSpPr>
          <p:cNvPr id="21" name="Rectangle 20"/>
          <p:cNvSpPr/>
          <p:nvPr/>
        </p:nvSpPr>
        <p:spPr>
          <a:xfrm>
            <a:off x="5303520" y="4114800"/>
            <a:ext cx="1042415" cy="740664"/>
          </a:xfrm>
          <a:prstGeom prst="rect">
            <a:avLst/>
          </a:prstGeom>
          <a:solidFill>
            <a:srgbClr val="6036B4"/>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1">
                <a:solidFill>
                  <a:srgbClr val="FFFFFF"/>
                </a:solidFill>
                <a:latin typeface="Arial"/>
              </a:rPr>
              <a:t>Y</a:t>
            </a:r>
          </a:p>
        </p:txBody>
      </p:sp>
      <p:sp>
        <p:nvSpPr>
          <p:cNvPr id="22" name="Rectangle 21"/>
          <p:cNvSpPr/>
          <p:nvPr/>
        </p:nvSpPr>
        <p:spPr>
          <a:xfrm>
            <a:off x="6345936" y="4114800"/>
            <a:ext cx="1042415" cy="740664"/>
          </a:xfrm>
          <a:prstGeom prst="rect">
            <a:avLst/>
          </a:prstGeom>
          <a:solidFill>
            <a:srgbClr val="EEE8F9"/>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p>
        </p:txBody>
      </p:sp>
      <p:sp>
        <p:nvSpPr>
          <p:cNvPr id="23" name="Rectangle 22"/>
          <p:cNvSpPr/>
          <p:nvPr/>
        </p:nvSpPr>
        <p:spPr>
          <a:xfrm>
            <a:off x="7388351" y="4114800"/>
            <a:ext cx="1042415" cy="740664"/>
          </a:xfrm>
          <a:prstGeom prst="rect">
            <a:avLst/>
          </a:prstGeom>
          <a:solidFill>
            <a:srgbClr val="EEE8F9"/>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p>
        </p:txBody>
      </p:sp>
      <p:sp>
        <p:nvSpPr>
          <p:cNvPr id="24" name="Rectangle 23"/>
          <p:cNvSpPr/>
          <p:nvPr/>
        </p:nvSpPr>
        <p:spPr>
          <a:xfrm>
            <a:off x="8430767" y="4114800"/>
            <a:ext cx="1042415" cy="740664"/>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c</a:t>
            </a:r>
          </a:p>
        </p:txBody>
      </p:sp>
      <p:sp>
        <p:nvSpPr>
          <p:cNvPr id="25" name="Rectangle 24"/>
          <p:cNvSpPr/>
          <p:nvPr/>
        </p:nvSpPr>
        <p:spPr>
          <a:xfrm>
            <a:off x="9473184" y="4114800"/>
            <a:ext cx="1042415" cy="740664"/>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d</a:t>
            </a:r>
          </a:p>
        </p:txBody>
      </p:sp>
      <p:cxnSp>
        <p:nvCxnSpPr>
          <p:cNvPr id="26" name="Connector 25"/>
          <p:cNvCxnSpPr/>
          <p:nvPr/>
        </p:nvCxnSpPr>
        <p:spPr>
          <a:xfrm>
            <a:off x="5303520" y="3355848"/>
            <a:ext cx="0" cy="640080"/>
          </a:xfrm>
          <a:prstGeom prst="line">
            <a:avLst/>
          </a:prstGeom>
          <a:ln w="30480">
            <a:solidFill>
              <a:srgbClr val="6036B4"/>
            </a:solidFill>
            <a:tailEnd type="triangle" w="med" len="med"/>
          </a:ln>
          <a:effectLst/>
        </p:spPr>
      </p:cxnSp>
      <p:sp>
        <p:nvSpPr>
          <p:cNvPr id="27" name="TextBox 26"/>
          <p:cNvSpPr txBox="1"/>
          <p:nvPr/>
        </p:nvSpPr>
        <p:spPr>
          <a:xfrm>
            <a:off x="5614416" y="3511296"/>
            <a:ext cx="2834640" cy="393192"/>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Insert XY</a:t>
            </a:r>
          </a:p>
        </p:txBody>
      </p:sp>
      <p:cxnSp>
        <p:nvCxnSpPr>
          <p:cNvPr id="28" name="Connector 27"/>
          <p:cNvCxnSpPr/>
          <p:nvPr/>
        </p:nvCxnSpPr>
        <p:spPr>
          <a:xfrm>
            <a:off x="2176272" y="5001768"/>
            <a:ext cx="2084832" cy="0"/>
          </a:xfrm>
          <a:prstGeom prst="line">
            <a:avLst/>
          </a:prstGeom>
          <a:ln w="20320">
            <a:solidFill>
              <a:srgbClr val="6036B4"/>
            </a:solidFill>
          </a:ln>
          <a:effectLst/>
        </p:spPr>
      </p:cxnSp>
      <p:cxnSp>
        <p:nvCxnSpPr>
          <p:cNvPr id="29" name="Connector 28"/>
          <p:cNvCxnSpPr/>
          <p:nvPr/>
        </p:nvCxnSpPr>
        <p:spPr>
          <a:xfrm>
            <a:off x="2176272" y="5001768"/>
            <a:ext cx="0" cy="109728"/>
          </a:xfrm>
          <a:prstGeom prst="line">
            <a:avLst/>
          </a:prstGeom>
          <a:ln w="20320">
            <a:solidFill>
              <a:srgbClr val="6036B4"/>
            </a:solidFill>
          </a:ln>
          <a:effectLst/>
        </p:spPr>
      </p:cxnSp>
      <p:cxnSp>
        <p:nvCxnSpPr>
          <p:cNvPr id="30" name="Connector 29"/>
          <p:cNvCxnSpPr/>
          <p:nvPr/>
        </p:nvCxnSpPr>
        <p:spPr>
          <a:xfrm>
            <a:off x="4261104" y="5001768"/>
            <a:ext cx="0" cy="109728"/>
          </a:xfrm>
          <a:prstGeom prst="line">
            <a:avLst/>
          </a:prstGeom>
          <a:ln w="20320">
            <a:solidFill>
              <a:srgbClr val="6036B4"/>
            </a:solidFill>
          </a:ln>
          <a:effectLst/>
        </p:spPr>
      </p:cxnSp>
      <p:sp>
        <p:nvSpPr>
          <p:cNvPr id="31" name="TextBox 30"/>
          <p:cNvSpPr txBox="1"/>
          <p:nvPr/>
        </p:nvSpPr>
        <p:spPr>
          <a:xfrm>
            <a:off x="2130552" y="5184648"/>
            <a:ext cx="2176272" cy="411480"/>
          </a:xfrm>
          <a:prstGeom prst="rect">
            <a:avLst/>
          </a:prstGeom>
          <a:noFill/>
        </p:spPr>
        <p:txBody>
          <a:bodyPr wrap="none" lIns="0" rIns="0" tIns="0" bIns="0" anchor="t">
            <a:spAutoFit/>
          </a:bodyPr>
          <a:lstStyle/>
          <a:p>
            <a:pPr algn="ctr">
              <a:lnSpc>
                <a:spcPct val="103000"/>
              </a:lnSpc>
              <a:spcBef>
                <a:spcPts val="0"/>
              </a:spcBef>
              <a:spcAft>
                <a:spcPts val="0"/>
              </a:spcAft>
            </a:pPr>
            <a:r>
              <a:rPr sz="2200" b="0">
                <a:solidFill>
                  <a:srgbClr val="6036B4"/>
                </a:solidFill>
                <a:latin typeface="Arial"/>
              </a:rPr>
              <a:t>unchanged</a:t>
            </a:r>
          </a:p>
        </p:txBody>
      </p:sp>
      <p:cxnSp>
        <p:nvCxnSpPr>
          <p:cNvPr id="32" name="Connector 31"/>
          <p:cNvCxnSpPr/>
          <p:nvPr/>
        </p:nvCxnSpPr>
        <p:spPr>
          <a:xfrm>
            <a:off x="8430767" y="5001768"/>
            <a:ext cx="2084833" cy="0"/>
          </a:xfrm>
          <a:prstGeom prst="line">
            <a:avLst/>
          </a:prstGeom>
          <a:ln w="20320">
            <a:solidFill>
              <a:srgbClr val="6036B4"/>
            </a:solidFill>
          </a:ln>
          <a:effectLst/>
        </p:spPr>
      </p:cxnSp>
      <p:cxnSp>
        <p:nvCxnSpPr>
          <p:cNvPr id="33" name="Connector 32"/>
          <p:cNvCxnSpPr/>
          <p:nvPr/>
        </p:nvCxnSpPr>
        <p:spPr>
          <a:xfrm>
            <a:off x="8430767" y="5001768"/>
            <a:ext cx="0" cy="109728"/>
          </a:xfrm>
          <a:prstGeom prst="line">
            <a:avLst/>
          </a:prstGeom>
          <a:ln w="20320">
            <a:solidFill>
              <a:srgbClr val="6036B4"/>
            </a:solidFill>
          </a:ln>
          <a:effectLst/>
        </p:spPr>
      </p:cxnSp>
      <p:cxnSp>
        <p:nvCxnSpPr>
          <p:cNvPr id="34" name="Connector 33"/>
          <p:cNvCxnSpPr/>
          <p:nvPr/>
        </p:nvCxnSpPr>
        <p:spPr>
          <a:xfrm>
            <a:off x="10515600" y="5001768"/>
            <a:ext cx="0" cy="109728"/>
          </a:xfrm>
          <a:prstGeom prst="line">
            <a:avLst/>
          </a:prstGeom>
          <a:ln w="20320">
            <a:solidFill>
              <a:srgbClr val="6036B4"/>
            </a:solidFill>
          </a:ln>
          <a:effectLst/>
        </p:spPr>
      </p:cxnSp>
      <p:sp>
        <p:nvSpPr>
          <p:cNvPr id="35" name="TextBox 34"/>
          <p:cNvSpPr txBox="1"/>
          <p:nvPr/>
        </p:nvSpPr>
        <p:spPr>
          <a:xfrm>
            <a:off x="8385047" y="5184648"/>
            <a:ext cx="2176272" cy="411480"/>
          </a:xfrm>
          <a:prstGeom prst="rect">
            <a:avLst/>
          </a:prstGeom>
          <a:noFill/>
        </p:spPr>
        <p:txBody>
          <a:bodyPr wrap="none" lIns="0" rIns="0" tIns="0" bIns="0" anchor="t">
            <a:spAutoFit/>
          </a:bodyPr>
          <a:lstStyle/>
          <a:p>
            <a:pPr algn="ctr">
              <a:lnSpc>
                <a:spcPct val="103000"/>
              </a:lnSpc>
              <a:spcBef>
                <a:spcPts val="0"/>
              </a:spcBef>
              <a:spcAft>
                <a:spcPts val="0"/>
              </a:spcAft>
            </a:pPr>
            <a:r>
              <a:rPr sz="2200" b="0">
                <a:solidFill>
                  <a:srgbClr val="6036B4"/>
                </a:solidFill>
                <a:latin typeface="Arial"/>
              </a:rPr>
              <a:t>unchanged</a:t>
            </a:r>
          </a:p>
        </p:txBody>
      </p:sp>
      <p:cxnSp>
        <p:nvCxnSpPr>
          <p:cNvPr id="36" name="Connector 35"/>
          <p:cNvCxnSpPr/>
          <p:nvPr/>
        </p:nvCxnSpPr>
        <p:spPr>
          <a:xfrm>
            <a:off x="658368" y="5586984"/>
            <a:ext cx="10872216" cy="0"/>
          </a:xfrm>
          <a:prstGeom prst="line">
            <a:avLst/>
          </a:prstGeom>
          <a:ln w="12700">
            <a:solidFill>
              <a:srgbClr val="CCD4E0"/>
            </a:solidFill>
          </a:ln>
          <a:effectLst/>
        </p:spPr>
      </p:cxnSp>
      <p:sp>
        <p:nvSpPr>
          <p:cNvPr id="37" name="TextBox 36"/>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6036B4"/>
                </a:solidFill>
                <a:latin typeface="Arial"/>
              </a:rPr>
              <a:t>Distant insertion relocates the gap through intervening text.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MECHANISM</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04</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Piece table insertion</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Output: abXYcd  /  original bytes stay in place</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Conceptual layout · PieceTable source · [1] Crowley 1998</a:t>
            </a:r>
          </a:p>
        </p:txBody>
      </p:sp>
      <p:sp>
        <p:nvSpPr>
          <p:cNvPr id="7" name="TextBox 6"/>
          <p:cNvSpPr txBox="1"/>
          <p:nvPr/>
        </p:nvSpPr>
        <p:spPr>
          <a:xfrm>
            <a:off x="713232" y="2139696"/>
            <a:ext cx="1920240" cy="365760"/>
          </a:xfrm>
          <a:prstGeom prst="rect">
            <a:avLst/>
          </a:prstGeom>
          <a:noFill/>
        </p:spPr>
        <p:txBody>
          <a:bodyPr wrap="none" lIns="0" rIns="0" tIns="0" bIns="0" anchor="t">
            <a:spAutoFit/>
          </a:bodyPr>
          <a:lstStyle/>
          <a:p>
            <a:pPr algn="l">
              <a:lnSpc>
                <a:spcPct val="103000"/>
              </a:lnSpc>
              <a:spcBef>
                <a:spcPts val="0"/>
              </a:spcBef>
              <a:spcAft>
                <a:spcPts val="0"/>
              </a:spcAft>
            </a:pPr>
            <a:r>
              <a:rPr sz="1500" b="1">
                <a:solidFill>
                  <a:srgbClr val="596579"/>
                </a:solidFill>
                <a:latin typeface="Arial"/>
              </a:rPr>
              <a:t>STORAGE</a:t>
            </a:r>
          </a:p>
        </p:txBody>
      </p:sp>
      <p:sp>
        <p:nvSpPr>
          <p:cNvPr id="8" name="TextBox 7"/>
          <p:cNvSpPr txBox="1"/>
          <p:nvPr/>
        </p:nvSpPr>
        <p:spPr>
          <a:xfrm>
            <a:off x="713232" y="2715768"/>
            <a:ext cx="1627632" cy="448056"/>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182438"/>
                </a:solidFill>
                <a:latin typeface="Arial"/>
              </a:rPr>
              <a:t>Original</a:t>
            </a:r>
          </a:p>
        </p:txBody>
      </p:sp>
      <p:sp>
        <p:nvSpPr>
          <p:cNvPr id="9" name="Rectangle 8"/>
          <p:cNvSpPr/>
          <p:nvPr/>
        </p:nvSpPr>
        <p:spPr>
          <a:xfrm>
            <a:off x="2651760" y="2551176"/>
            <a:ext cx="960120" cy="73152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a</a:t>
            </a:r>
          </a:p>
        </p:txBody>
      </p:sp>
      <p:sp>
        <p:nvSpPr>
          <p:cNvPr id="10" name="Rectangle 9"/>
          <p:cNvSpPr/>
          <p:nvPr/>
        </p:nvSpPr>
        <p:spPr>
          <a:xfrm>
            <a:off x="3611880" y="2551176"/>
            <a:ext cx="960120" cy="73152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b</a:t>
            </a:r>
          </a:p>
        </p:txBody>
      </p:sp>
      <p:sp>
        <p:nvSpPr>
          <p:cNvPr id="11" name="Rectangle 10"/>
          <p:cNvSpPr/>
          <p:nvPr/>
        </p:nvSpPr>
        <p:spPr>
          <a:xfrm>
            <a:off x="4572000" y="2551176"/>
            <a:ext cx="960120" cy="73152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c</a:t>
            </a:r>
          </a:p>
        </p:txBody>
      </p:sp>
      <p:sp>
        <p:nvSpPr>
          <p:cNvPr id="12" name="Rectangle 11"/>
          <p:cNvSpPr/>
          <p:nvPr/>
        </p:nvSpPr>
        <p:spPr>
          <a:xfrm>
            <a:off x="5532120" y="2551176"/>
            <a:ext cx="960120" cy="73152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0">
                <a:solidFill>
                  <a:srgbClr val="182438"/>
                </a:solidFill>
                <a:latin typeface="Arial"/>
              </a:rPr>
              <a:t>d</a:t>
            </a:r>
          </a:p>
        </p:txBody>
      </p:sp>
      <p:sp>
        <p:nvSpPr>
          <p:cNvPr id="13" name="TextBox 12"/>
          <p:cNvSpPr txBox="1"/>
          <p:nvPr/>
        </p:nvSpPr>
        <p:spPr>
          <a:xfrm>
            <a:off x="7662672" y="2715768"/>
            <a:ext cx="1517904" cy="448056"/>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Added</a:t>
            </a:r>
          </a:p>
        </p:txBody>
      </p:sp>
      <p:sp>
        <p:nvSpPr>
          <p:cNvPr id="14" name="Rectangle 13"/>
          <p:cNvSpPr/>
          <p:nvPr/>
        </p:nvSpPr>
        <p:spPr>
          <a:xfrm>
            <a:off x="9208008" y="2551176"/>
            <a:ext cx="960120" cy="731520"/>
          </a:xfrm>
          <a:prstGeom prst="rect">
            <a:avLst/>
          </a:prstGeom>
          <a:solidFill>
            <a:srgbClr val="6036B4"/>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1">
                <a:solidFill>
                  <a:srgbClr val="FFFFFF"/>
                </a:solidFill>
                <a:latin typeface="Arial"/>
              </a:rPr>
              <a:t>X</a:t>
            </a:r>
          </a:p>
        </p:txBody>
      </p:sp>
      <p:sp>
        <p:nvSpPr>
          <p:cNvPr id="15" name="Rectangle 14"/>
          <p:cNvSpPr/>
          <p:nvPr/>
        </p:nvSpPr>
        <p:spPr>
          <a:xfrm>
            <a:off x="10168128" y="2551176"/>
            <a:ext cx="960120" cy="731520"/>
          </a:xfrm>
          <a:prstGeom prst="rect">
            <a:avLst/>
          </a:prstGeom>
          <a:solidFill>
            <a:srgbClr val="6036B4"/>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000" b="1">
                <a:solidFill>
                  <a:srgbClr val="FFFFFF"/>
                </a:solidFill>
                <a:latin typeface="Arial"/>
              </a:rPr>
              <a:t>Y</a:t>
            </a:r>
          </a:p>
        </p:txBody>
      </p:sp>
      <p:cxnSp>
        <p:nvCxnSpPr>
          <p:cNvPr id="16" name="Connector 15"/>
          <p:cNvCxnSpPr/>
          <p:nvPr/>
        </p:nvCxnSpPr>
        <p:spPr>
          <a:xfrm>
            <a:off x="2651760" y="3474720"/>
            <a:ext cx="1920240" cy="0"/>
          </a:xfrm>
          <a:prstGeom prst="line">
            <a:avLst/>
          </a:prstGeom>
          <a:ln w="20320">
            <a:solidFill>
              <a:srgbClr val="6036B4"/>
            </a:solidFill>
          </a:ln>
          <a:effectLst/>
        </p:spPr>
      </p:cxnSp>
      <p:cxnSp>
        <p:nvCxnSpPr>
          <p:cNvPr id="17" name="Connector 16"/>
          <p:cNvCxnSpPr/>
          <p:nvPr/>
        </p:nvCxnSpPr>
        <p:spPr>
          <a:xfrm>
            <a:off x="2651760" y="3474720"/>
            <a:ext cx="0" cy="109728"/>
          </a:xfrm>
          <a:prstGeom prst="line">
            <a:avLst/>
          </a:prstGeom>
          <a:ln w="20320">
            <a:solidFill>
              <a:srgbClr val="6036B4"/>
            </a:solidFill>
          </a:ln>
          <a:effectLst/>
        </p:spPr>
      </p:cxnSp>
      <p:cxnSp>
        <p:nvCxnSpPr>
          <p:cNvPr id="18" name="Connector 17"/>
          <p:cNvCxnSpPr/>
          <p:nvPr/>
        </p:nvCxnSpPr>
        <p:spPr>
          <a:xfrm>
            <a:off x="4572000" y="3474720"/>
            <a:ext cx="0" cy="109728"/>
          </a:xfrm>
          <a:prstGeom prst="line">
            <a:avLst/>
          </a:prstGeom>
          <a:ln w="20320">
            <a:solidFill>
              <a:srgbClr val="6036B4"/>
            </a:solidFill>
          </a:ln>
          <a:effectLst/>
        </p:spPr>
      </p:cxnSp>
      <p:sp>
        <p:nvSpPr>
          <p:cNvPr id="19" name="TextBox 18"/>
          <p:cNvSpPr txBox="1"/>
          <p:nvPr/>
        </p:nvSpPr>
        <p:spPr>
          <a:xfrm>
            <a:off x="2606040" y="3657600"/>
            <a:ext cx="2011680" cy="411480"/>
          </a:xfrm>
          <a:prstGeom prst="rect">
            <a:avLst/>
          </a:prstGeom>
          <a:noFill/>
        </p:spPr>
        <p:txBody>
          <a:bodyPr wrap="none" lIns="0" rIns="0" tIns="0" bIns="0" anchor="t">
            <a:spAutoFit/>
          </a:bodyPr>
          <a:lstStyle/>
          <a:p>
            <a:pPr algn="ctr">
              <a:lnSpc>
                <a:spcPct val="103000"/>
              </a:lnSpc>
              <a:spcBef>
                <a:spcPts val="0"/>
              </a:spcBef>
              <a:spcAft>
                <a:spcPts val="0"/>
              </a:spcAft>
            </a:pPr>
            <a:r>
              <a:rPr sz="2200" b="0">
                <a:solidFill>
                  <a:srgbClr val="6036B4"/>
                </a:solidFill>
                <a:latin typeface="Arial"/>
              </a:rPr>
              <a:t>1  original</a:t>
            </a:r>
          </a:p>
        </p:txBody>
      </p:sp>
      <p:cxnSp>
        <p:nvCxnSpPr>
          <p:cNvPr id="20" name="Connector 19"/>
          <p:cNvCxnSpPr/>
          <p:nvPr/>
        </p:nvCxnSpPr>
        <p:spPr>
          <a:xfrm>
            <a:off x="4572000" y="3474720"/>
            <a:ext cx="1920240" cy="0"/>
          </a:xfrm>
          <a:prstGeom prst="line">
            <a:avLst/>
          </a:prstGeom>
          <a:ln w="20320">
            <a:solidFill>
              <a:srgbClr val="6036B4"/>
            </a:solidFill>
          </a:ln>
          <a:effectLst/>
        </p:spPr>
      </p:cxnSp>
      <p:cxnSp>
        <p:nvCxnSpPr>
          <p:cNvPr id="21" name="Connector 20"/>
          <p:cNvCxnSpPr/>
          <p:nvPr/>
        </p:nvCxnSpPr>
        <p:spPr>
          <a:xfrm>
            <a:off x="4572000" y="3474720"/>
            <a:ext cx="0" cy="109728"/>
          </a:xfrm>
          <a:prstGeom prst="line">
            <a:avLst/>
          </a:prstGeom>
          <a:ln w="20320">
            <a:solidFill>
              <a:srgbClr val="6036B4"/>
            </a:solidFill>
          </a:ln>
          <a:effectLst/>
        </p:spPr>
      </p:cxnSp>
      <p:cxnSp>
        <p:nvCxnSpPr>
          <p:cNvPr id="22" name="Connector 21"/>
          <p:cNvCxnSpPr/>
          <p:nvPr/>
        </p:nvCxnSpPr>
        <p:spPr>
          <a:xfrm>
            <a:off x="6492240" y="3474720"/>
            <a:ext cx="0" cy="109728"/>
          </a:xfrm>
          <a:prstGeom prst="line">
            <a:avLst/>
          </a:prstGeom>
          <a:ln w="20320">
            <a:solidFill>
              <a:srgbClr val="6036B4"/>
            </a:solidFill>
          </a:ln>
          <a:effectLst/>
        </p:spPr>
      </p:cxnSp>
      <p:sp>
        <p:nvSpPr>
          <p:cNvPr id="23" name="TextBox 22"/>
          <p:cNvSpPr txBox="1"/>
          <p:nvPr/>
        </p:nvSpPr>
        <p:spPr>
          <a:xfrm>
            <a:off x="4526280" y="3657600"/>
            <a:ext cx="2011679" cy="411480"/>
          </a:xfrm>
          <a:prstGeom prst="rect">
            <a:avLst/>
          </a:prstGeom>
          <a:noFill/>
        </p:spPr>
        <p:txBody>
          <a:bodyPr wrap="none" lIns="0" rIns="0" tIns="0" bIns="0" anchor="t">
            <a:spAutoFit/>
          </a:bodyPr>
          <a:lstStyle/>
          <a:p>
            <a:pPr algn="ctr">
              <a:lnSpc>
                <a:spcPct val="103000"/>
              </a:lnSpc>
              <a:spcBef>
                <a:spcPts val="0"/>
              </a:spcBef>
              <a:spcAft>
                <a:spcPts val="0"/>
              </a:spcAft>
            </a:pPr>
            <a:r>
              <a:rPr sz="2200" b="0">
                <a:solidFill>
                  <a:srgbClr val="6036B4"/>
                </a:solidFill>
                <a:latin typeface="Arial"/>
              </a:rPr>
              <a:t>3  original</a:t>
            </a:r>
          </a:p>
        </p:txBody>
      </p:sp>
      <p:cxnSp>
        <p:nvCxnSpPr>
          <p:cNvPr id="24" name="Connector 23"/>
          <p:cNvCxnSpPr/>
          <p:nvPr/>
        </p:nvCxnSpPr>
        <p:spPr>
          <a:xfrm>
            <a:off x="9208008" y="3474720"/>
            <a:ext cx="1920240" cy="0"/>
          </a:xfrm>
          <a:prstGeom prst="line">
            <a:avLst/>
          </a:prstGeom>
          <a:ln w="20320">
            <a:solidFill>
              <a:srgbClr val="6036B4"/>
            </a:solidFill>
          </a:ln>
          <a:effectLst/>
        </p:spPr>
      </p:cxnSp>
      <p:cxnSp>
        <p:nvCxnSpPr>
          <p:cNvPr id="25" name="Connector 24"/>
          <p:cNvCxnSpPr/>
          <p:nvPr/>
        </p:nvCxnSpPr>
        <p:spPr>
          <a:xfrm>
            <a:off x="9208008" y="3474720"/>
            <a:ext cx="0" cy="109728"/>
          </a:xfrm>
          <a:prstGeom prst="line">
            <a:avLst/>
          </a:prstGeom>
          <a:ln w="20320">
            <a:solidFill>
              <a:srgbClr val="6036B4"/>
            </a:solidFill>
          </a:ln>
          <a:effectLst/>
        </p:spPr>
      </p:cxnSp>
      <p:cxnSp>
        <p:nvCxnSpPr>
          <p:cNvPr id="26" name="Connector 25"/>
          <p:cNvCxnSpPr/>
          <p:nvPr/>
        </p:nvCxnSpPr>
        <p:spPr>
          <a:xfrm>
            <a:off x="11128248" y="3474720"/>
            <a:ext cx="0" cy="109728"/>
          </a:xfrm>
          <a:prstGeom prst="line">
            <a:avLst/>
          </a:prstGeom>
          <a:ln w="20320">
            <a:solidFill>
              <a:srgbClr val="6036B4"/>
            </a:solidFill>
          </a:ln>
          <a:effectLst/>
        </p:spPr>
      </p:cxnSp>
      <p:sp>
        <p:nvSpPr>
          <p:cNvPr id="27" name="TextBox 26"/>
          <p:cNvSpPr txBox="1"/>
          <p:nvPr/>
        </p:nvSpPr>
        <p:spPr>
          <a:xfrm>
            <a:off x="9162288" y="3657600"/>
            <a:ext cx="2011679" cy="411480"/>
          </a:xfrm>
          <a:prstGeom prst="rect">
            <a:avLst/>
          </a:prstGeom>
          <a:noFill/>
        </p:spPr>
        <p:txBody>
          <a:bodyPr wrap="none" lIns="0" rIns="0" tIns="0" bIns="0" anchor="t">
            <a:spAutoFit/>
          </a:bodyPr>
          <a:lstStyle/>
          <a:p>
            <a:pPr algn="ctr">
              <a:lnSpc>
                <a:spcPct val="103000"/>
              </a:lnSpc>
              <a:spcBef>
                <a:spcPts val="0"/>
              </a:spcBef>
              <a:spcAft>
                <a:spcPts val="0"/>
              </a:spcAft>
            </a:pPr>
            <a:r>
              <a:rPr sz="2200" b="0">
                <a:solidFill>
                  <a:srgbClr val="6036B4"/>
                </a:solidFill>
                <a:latin typeface="Arial"/>
              </a:rPr>
              <a:t>2  added</a:t>
            </a:r>
          </a:p>
        </p:txBody>
      </p:sp>
      <p:sp>
        <p:nvSpPr>
          <p:cNvPr id="28" name="TextBox 27"/>
          <p:cNvSpPr txBox="1"/>
          <p:nvPr/>
        </p:nvSpPr>
        <p:spPr>
          <a:xfrm>
            <a:off x="713232" y="4297680"/>
            <a:ext cx="2651760" cy="365760"/>
          </a:xfrm>
          <a:prstGeom prst="rect">
            <a:avLst/>
          </a:prstGeom>
          <a:noFill/>
        </p:spPr>
        <p:txBody>
          <a:bodyPr wrap="none" lIns="0" rIns="0" tIns="0" bIns="0" anchor="t">
            <a:spAutoFit/>
          </a:bodyPr>
          <a:lstStyle/>
          <a:p>
            <a:pPr algn="l">
              <a:lnSpc>
                <a:spcPct val="103000"/>
              </a:lnSpc>
              <a:spcBef>
                <a:spcPts val="0"/>
              </a:spcBef>
              <a:spcAft>
                <a:spcPts val="0"/>
              </a:spcAft>
            </a:pPr>
            <a:r>
              <a:rPr sz="1500" b="1">
                <a:solidFill>
                  <a:srgbClr val="596579"/>
                </a:solidFill>
                <a:latin typeface="Arial"/>
              </a:rPr>
              <a:t>READ IN ORDER</a:t>
            </a:r>
          </a:p>
        </p:txBody>
      </p:sp>
      <p:sp>
        <p:nvSpPr>
          <p:cNvPr id="29" name="Rectangle 28"/>
          <p:cNvSpPr/>
          <p:nvPr/>
        </p:nvSpPr>
        <p:spPr>
          <a:xfrm>
            <a:off x="731520" y="4754880"/>
            <a:ext cx="3182112" cy="704088"/>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900" b="1">
                <a:solidFill>
                  <a:srgbClr val="182438"/>
                </a:solidFill>
                <a:latin typeface="Arial"/>
              </a:rPr>
              <a:t>1   ab</a:t>
            </a:r>
          </a:p>
        </p:txBody>
      </p:sp>
      <p:sp>
        <p:nvSpPr>
          <p:cNvPr id="30" name="Rectangle 29"/>
          <p:cNvSpPr/>
          <p:nvPr/>
        </p:nvSpPr>
        <p:spPr>
          <a:xfrm>
            <a:off x="4489704" y="4754880"/>
            <a:ext cx="3182112" cy="704088"/>
          </a:xfrm>
          <a:prstGeom prst="rect">
            <a:avLst/>
          </a:prstGeom>
          <a:solidFill>
            <a:srgbClr val="6036B4"/>
          </a:solidFill>
          <a:ln w="15240">
            <a:solidFill>
              <a:srgbClr val="6036B4"/>
            </a:solidFill>
          </a:ln>
          <a:effectLst/>
        </p:spPr>
        <p:txBody>
          <a:bodyPr rtlCol="0" anchor="ctr" wrap="none" lIns="64008" rIns="64008" tIns="0" bIns="0"/>
          <a:lstStyle/>
          <a:p>
            <a:pPr algn="ctr">
              <a:lnSpc>
                <a:spcPct val="103000"/>
              </a:lnSpc>
              <a:spcBef>
                <a:spcPts val="0"/>
              </a:spcBef>
              <a:spcAft>
                <a:spcPts val="0"/>
              </a:spcAft>
            </a:pPr>
            <a:r>
              <a:rPr sz="2900" b="1">
                <a:solidFill>
                  <a:srgbClr val="FFFFFF"/>
                </a:solidFill>
                <a:latin typeface="Arial"/>
              </a:rPr>
              <a:t>2   XY</a:t>
            </a:r>
          </a:p>
        </p:txBody>
      </p:sp>
      <p:sp>
        <p:nvSpPr>
          <p:cNvPr id="31" name="Rectangle 30"/>
          <p:cNvSpPr/>
          <p:nvPr/>
        </p:nvSpPr>
        <p:spPr>
          <a:xfrm>
            <a:off x="8247888" y="4754880"/>
            <a:ext cx="3182112" cy="704088"/>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900" b="1">
                <a:solidFill>
                  <a:srgbClr val="182438"/>
                </a:solidFill>
                <a:latin typeface="Arial"/>
              </a:rPr>
              <a:t>3   cd</a:t>
            </a:r>
          </a:p>
        </p:txBody>
      </p:sp>
      <p:cxnSp>
        <p:nvCxnSpPr>
          <p:cNvPr id="32" name="Connector 31"/>
          <p:cNvCxnSpPr/>
          <p:nvPr/>
        </p:nvCxnSpPr>
        <p:spPr>
          <a:xfrm>
            <a:off x="658368" y="5586984"/>
            <a:ext cx="10872216" cy="0"/>
          </a:xfrm>
          <a:prstGeom prst="line">
            <a:avLst/>
          </a:prstGeom>
          <a:ln w="12700">
            <a:solidFill>
              <a:srgbClr val="CCD4E0"/>
            </a:solidFill>
          </a:ln>
          <a:effectLst/>
        </p:spPr>
      </p:cxnSp>
      <p:sp>
        <p:nvSpPr>
          <p:cNvPr id="33" name="TextBox 32"/>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Deleted text can disappear from the sequence but remain in storage.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MECHANISM</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05</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Rope chunk lookup</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Treap chunks and cached subtree summaries</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Conceptual treap · src/data_structures/rope.zig · subtree byte totals</a:t>
            </a:r>
          </a:p>
        </p:txBody>
      </p:sp>
      <p:sp>
        <p:nvSpPr>
          <p:cNvPr id="7" name="Rectangle 6"/>
          <p:cNvSpPr/>
          <p:nvPr/>
        </p:nvSpPr>
        <p:spPr>
          <a:xfrm>
            <a:off x="4764024" y="2258568"/>
            <a:ext cx="2651760" cy="758952"/>
          </a:xfrm>
          <a:prstGeom prst="rect">
            <a:avLst/>
          </a:prstGeom>
          <a:solidFill>
            <a:srgbClr val="6036B4"/>
          </a:solidFill>
          <a:ln w="15240">
            <a:solidFill>
              <a:srgbClr val="6036B4"/>
            </a:solidFill>
          </a:ln>
          <a:effectLst/>
        </p:spPr>
        <p:txBody>
          <a:bodyPr rtlCol="0" anchor="ctr" wrap="none" lIns="64008" rIns="64008" tIns="0" bIns="0"/>
          <a:lstStyle/>
          <a:p>
            <a:pPr algn="ctr">
              <a:lnSpc>
                <a:spcPct val="103000"/>
              </a:lnSpc>
              <a:spcBef>
                <a:spcPts val="0"/>
              </a:spcBef>
              <a:spcAft>
                <a:spcPts val="0"/>
              </a:spcAft>
            </a:pPr>
            <a:r>
              <a:rPr sz="3400" b="1">
                <a:solidFill>
                  <a:srgbClr val="FFFFFF"/>
                </a:solidFill>
                <a:latin typeface="Arial"/>
              </a:rPr>
              <a:t>XY</a:t>
            </a:r>
          </a:p>
        </p:txBody>
      </p:sp>
      <p:sp>
        <p:nvSpPr>
          <p:cNvPr id="8" name="Rectangle 7"/>
          <p:cNvSpPr/>
          <p:nvPr/>
        </p:nvSpPr>
        <p:spPr>
          <a:xfrm>
            <a:off x="1847088" y="3785615"/>
            <a:ext cx="2651760" cy="758952"/>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400" b="1">
                <a:solidFill>
                  <a:srgbClr val="182438"/>
                </a:solidFill>
                <a:latin typeface="Arial"/>
              </a:rPr>
              <a:t>ab</a:t>
            </a:r>
          </a:p>
        </p:txBody>
      </p:sp>
      <p:sp>
        <p:nvSpPr>
          <p:cNvPr id="9" name="Rectangle 8"/>
          <p:cNvSpPr/>
          <p:nvPr/>
        </p:nvSpPr>
        <p:spPr>
          <a:xfrm>
            <a:off x="7680960" y="3785615"/>
            <a:ext cx="2651760" cy="758952"/>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3400" b="1">
                <a:solidFill>
                  <a:srgbClr val="182438"/>
                </a:solidFill>
                <a:latin typeface="Arial"/>
              </a:rPr>
              <a:t>cd</a:t>
            </a:r>
          </a:p>
        </p:txBody>
      </p:sp>
      <p:cxnSp>
        <p:nvCxnSpPr>
          <p:cNvPr id="10" name="Connector 9"/>
          <p:cNvCxnSpPr>
            <a:stCxn id="7" idx="2"/>
            <a:endCxn id="8" idx="0"/>
          </p:cNvCxnSpPr>
          <p:nvPr/>
        </p:nvCxnSpPr>
        <p:spPr>
          <a:xfrm flipH="1">
            <a:off x="3172968" y="3017520"/>
            <a:ext cx="2916936" cy="768095"/>
          </a:xfrm>
          <a:prstGeom prst="line">
            <a:avLst/>
          </a:prstGeom>
          <a:ln w="25400">
            <a:solidFill>
              <a:srgbClr val="596579"/>
            </a:solidFill>
          </a:ln>
          <a:effectLst/>
        </p:spPr>
      </p:cxnSp>
      <p:cxnSp>
        <p:nvCxnSpPr>
          <p:cNvPr id="11" name="Connector 10"/>
          <p:cNvCxnSpPr>
            <a:stCxn id="7" idx="2"/>
            <a:endCxn id="9" idx="0"/>
          </p:cNvCxnSpPr>
          <p:nvPr/>
        </p:nvCxnSpPr>
        <p:spPr>
          <a:xfrm>
            <a:off x="6089904" y="3017520"/>
            <a:ext cx="2916936" cy="768095"/>
          </a:xfrm>
          <a:prstGeom prst="line">
            <a:avLst/>
          </a:prstGeom>
          <a:ln w="25400">
            <a:solidFill>
              <a:srgbClr val="596579"/>
            </a:solidFill>
          </a:ln>
          <a:effectLst/>
        </p:spPr>
      </p:cxnSp>
      <p:sp>
        <p:nvSpPr>
          <p:cNvPr id="12" name="TextBox 11"/>
          <p:cNvSpPr txBox="1"/>
          <p:nvPr/>
        </p:nvSpPr>
        <p:spPr>
          <a:xfrm>
            <a:off x="7790688" y="2414016"/>
            <a:ext cx="3511296" cy="393192"/>
          </a:xfrm>
          <a:prstGeom prst="rect">
            <a:avLst/>
          </a:prstGeom>
          <a:noFill/>
        </p:spPr>
        <p:txBody>
          <a:bodyPr wrap="none" lIns="0" rIns="0" tIns="0" bIns="0" anchor="t">
            <a:spAutoFit/>
          </a:bodyPr>
          <a:lstStyle/>
          <a:p>
            <a:pPr algn="l">
              <a:lnSpc>
                <a:spcPct val="103000"/>
              </a:lnSpc>
              <a:spcBef>
                <a:spcPts val="0"/>
              </a:spcBef>
              <a:spcAft>
                <a:spcPts val="0"/>
              </a:spcAft>
            </a:pPr>
            <a:r>
              <a:rPr sz="2200" b="0">
                <a:solidFill>
                  <a:srgbClr val="6036B4"/>
                </a:solidFill>
                <a:latin typeface="Arial"/>
              </a:rPr>
              <a:t>6 bytes in subtree</a:t>
            </a:r>
          </a:p>
        </p:txBody>
      </p:sp>
      <p:sp>
        <p:nvSpPr>
          <p:cNvPr id="13" name="TextBox 12"/>
          <p:cNvSpPr txBox="1"/>
          <p:nvPr/>
        </p:nvSpPr>
        <p:spPr>
          <a:xfrm>
            <a:off x="1847088" y="4690872"/>
            <a:ext cx="2651760" cy="402336"/>
          </a:xfrm>
          <a:prstGeom prst="rect">
            <a:avLst/>
          </a:prstGeom>
          <a:noFill/>
        </p:spPr>
        <p:txBody>
          <a:bodyPr wrap="none" lIns="0" rIns="0" tIns="0" bIns="0" anchor="t">
            <a:spAutoFit/>
          </a:bodyPr>
          <a:lstStyle/>
          <a:p>
            <a:pPr algn="ctr">
              <a:lnSpc>
                <a:spcPct val="103000"/>
              </a:lnSpc>
              <a:spcBef>
                <a:spcPts val="0"/>
              </a:spcBef>
              <a:spcAft>
                <a:spcPts val="0"/>
              </a:spcAft>
            </a:pPr>
            <a:r>
              <a:rPr sz="2200" b="0">
                <a:solidFill>
                  <a:srgbClr val="596579"/>
                </a:solidFill>
                <a:latin typeface="Arial"/>
              </a:rPr>
              <a:t>2 bytes</a:t>
            </a:r>
          </a:p>
        </p:txBody>
      </p:sp>
      <p:sp>
        <p:nvSpPr>
          <p:cNvPr id="14" name="TextBox 13"/>
          <p:cNvSpPr txBox="1"/>
          <p:nvPr/>
        </p:nvSpPr>
        <p:spPr>
          <a:xfrm>
            <a:off x="7680960" y="4690872"/>
            <a:ext cx="2651760" cy="402336"/>
          </a:xfrm>
          <a:prstGeom prst="rect">
            <a:avLst/>
          </a:prstGeom>
          <a:noFill/>
        </p:spPr>
        <p:txBody>
          <a:bodyPr wrap="none" lIns="0" rIns="0" tIns="0" bIns="0" anchor="t">
            <a:spAutoFit/>
          </a:bodyPr>
          <a:lstStyle/>
          <a:p>
            <a:pPr algn="ctr">
              <a:lnSpc>
                <a:spcPct val="103000"/>
              </a:lnSpc>
              <a:spcBef>
                <a:spcPts val="0"/>
              </a:spcBef>
              <a:spcAft>
                <a:spcPts val="0"/>
              </a:spcAft>
            </a:pPr>
            <a:r>
              <a:rPr sz="2200" b="0">
                <a:solidFill>
                  <a:srgbClr val="596579"/>
                </a:solidFill>
                <a:latin typeface="Arial"/>
              </a:rPr>
              <a:t>2 bytes</a:t>
            </a:r>
          </a:p>
        </p:txBody>
      </p:sp>
      <p:sp>
        <p:nvSpPr>
          <p:cNvPr id="15" name="TextBox 14"/>
          <p:cNvSpPr txBox="1"/>
          <p:nvPr/>
        </p:nvSpPr>
        <p:spPr>
          <a:xfrm>
            <a:off x="3108960" y="5148072"/>
            <a:ext cx="5971032" cy="411480"/>
          </a:xfrm>
          <a:prstGeom prst="rect">
            <a:avLst/>
          </a:prstGeom>
          <a:noFill/>
        </p:spPr>
        <p:txBody>
          <a:bodyPr wrap="none" lIns="0" rIns="0" tIns="0" bIns="0" anchor="t">
            <a:spAutoFit/>
          </a:bodyPr>
          <a:lstStyle/>
          <a:p>
            <a:pPr algn="ctr">
              <a:lnSpc>
                <a:spcPct val="103000"/>
              </a:lnSpc>
              <a:spcBef>
                <a:spcPts val="0"/>
              </a:spcBef>
              <a:spcAft>
                <a:spcPts val="0"/>
              </a:spcAft>
            </a:pPr>
            <a:r>
              <a:rPr sz="2400" b="1">
                <a:solidFill>
                  <a:srgbClr val="182438"/>
                </a:solidFill>
                <a:latin typeface="Arial"/>
              </a:rPr>
              <a:t>In-order text:  ab  XY  cd</a:t>
            </a:r>
          </a:p>
        </p:txBody>
      </p:sp>
      <p:cxnSp>
        <p:nvCxnSpPr>
          <p:cNvPr id="16" name="Connector 15"/>
          <p:cNvCxnSpPr/>
          <p:nvPr/>
        </p:nvCxnSpPr>
        <p:spPr>
          <a:xfrm>
            <a:off x="658368" y="5586984"/>
            <a:ext cx="10872216" cy="0"/>
          </a:xfrm>
          <a:prstGeom prst="line">
            <a:avLst/>
          </a:prstGeom>
          <a:ln w="12700">
            <a:solidFill>
              <a:srgbClr val="CCD4E0"/>
            </a:solidFill>
          </a:ln>
          <a:effectLst/>
        </p:spPr>
      </p:cxnSp>
      <p:sp>
        <p:nvSpPr>
          <p:cNvPr id="17" name="TextBox 16"/>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Subtree counts guide text and line lookup.</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RELATED WORK</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06</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Editor design choices</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Compare storage and indexing with the same editing operations.</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[1] Crowley 1998 · [2] Lyu 2018 · [3] JumpRope 1.1.2 · [4] Ball et al. 2024</a:t>
            </a:r>
          </a:p>
        </p:txBody>
      </p:sp>
      <p:sp>
        <p:nvSpPr>
          <p:cNvPr id="7" name="TextBox 6"/>
          <p:cNvSpPr txBox="1"/>
          <p:nvPr/>
        </p:nvSpPr>
        <p:spPr>
          <a:xfrm>
            <a:off x="722376" y="2258568"/>
            <a:ext cx="2651760" cy="292608"/>
          </a:xfrm>
          <a:prstGeom prst="rect">
            <a:avLst/>
          </a:prstGeom>
          <a:noFill/>
        </p:spPr>
        <p:txBody>
          <a:bodyPr wrap="none" lIns="0" rIns="0" tIns="0" bIns="0" anchor="t">
            <a:spAutoFit/>
          </a:bodyPr>
          <a:lstStyle/>
          <a:p>
            <a:pPr algn="l">
              <a:lnSpc>
                <a:spcPct val="103000"/>
              </a:lnSpc>
              <a:spcBef>
                <a:spcPts val="0"/>
              </a:spcBef>
              <a:spcAft>
                <a:spcPts val="0"/>
              </a:spcAft>
            </a:pPr>
            <a:r>
              <a:rPr sz="1400" b="1">
                <a:solidFill>
                  <a:srgbClr val="596579"/>
                </a:solidFill>
                <a:latin typeface="Arial"/>
              </a:rPr>
              <a:t>SYSTEM</a:t>
            </a:r>
          </a:p>
        </p:txBody>
      </p:sp>
      <p:sp>
        <p:nvSpPr>
          <p:cNvPr id="8" name="TextBox 7"/>
          <p:cNvSpPr txBox="1"/>
          <p:nvPr/>
        </p:nvSpPr>
        <p:spPr>
          <a:xfrm>
            <a:off x="3685032" y="2258568"/>
            <a:ext cx="3200400" cy="292608"/>
          </a:xfrm>
          <a:prstGeom prst="rect">
            <a:avLst/>
          </a:prstGeom>
          <a:noFill/>
        </p:spPr>
        <p:txBody>
          <a:bodyPr wrap="none" lIns="0" rIns="0" tIns="0" bIns="0" anchor="t">
            <a:spAutoFit/>
          </a:bodyPr>
          <a:lstStyle/>
          <a:p>
            <a:pPr algn="l">
              <a:lnSpc>
                <a:spcPct val="103000"/>
              </a:lnSpc>
              <a:spcBef>
                <a:spcPts val="0"/>
              </a:spcBef>
              <a:spcAft>
                <a:spcPts val="0"/>
              </a:spcAft>
            </a:pPr>
            <a:r>
              <a:rPr sz="1400" b="1">
                <a:solidFill>
                  <a:srgbClr val="596579"/>
                </a:solidFill>
                <a:latin typeface="Arial"/>
              </a:rPr>
              <a:t>DESIGN CHOICE</a:t>
            </a:r>
          </a:p>
        </p:txBody>
      </p:sp>
      <p:sp>
        <p:nvSpPr>
          <p:cNvPr id="9" name="TextBox 8"/>
          <p:cNvSpPr txBox="1"/>
          <p:nvPr/>
        </p:nvSpPr>
        <p:spPr>
          <a:xfrm>
            <a:off x="7370064" y="2258568"/>
            <a:ext cx="3931920" cy="292608"/>
          </a:xfrm>
          <a:prstGeom prst="rect">
            <a:avLst/>
          </a:prstGeom>
          <a:noFill/>
        </p:spPr>
        <p:txBody>
          <a:bodyPr wrap="none" lIns="0" rIns="0" tIns="0" bIns="0" anchor="t">
            <a:spAutoFit/>
          </a:bodyPr>
          <a:lstStyle/>
          <a:p>
            <a:pPr algn="l">
              <a:lnSpc>
                <a:spcPct val="103000"/>
              </a:lnSpc>
              <a:spcBef>
                <a:spcPts val="0"/>
              </a:spcBef>
              <a:spcAft>
                <a:spcPts val="0"/>
              </a:spcAft>
            </a:pPr>
            <a:r>
              <a:rPr sz="1400" b="1">
                <a:solidFill>
                  <a:srgbClr val="596579"/>
                </a:solidFill>
                <a:latin typeface="Arial"/>
              </a:rPr>
              <a:t>QUESTION TO TEST</a:t>
            </a:r>
          </a:p>
        </p:txBody>
      </p:sp>
      <p:cxnSp>
        <p:nvCxnSpPr>
          <p:cNvPr id="10" name="Connector 9"/>
          <p:cNvCxnSpPr/>
          <p:nvPr/>
        </p:nvCxnSpPr>
        <p:spPr>
          <a:xfrm>
            <a:off x="713232" y="2715768"/>
            <a:ext cx="10744200" cy="0"/>
          </a:xfrm>
          <a:prstGeom prst="line">
            <a:avLst/>
          </a:prstGeom>
          <a:ln w="12700">
            <a:solidFill>
              <a:srgbClr val="CCD4E0"/>
            </a:solidFill>
          </a:ln>
          <a:effectLst/>
        </p:spPr>
      </p:cxnSp>
      <p:sp>
        <p:nvSpPr>
          <p:cNvPr id="11" name="TextBox 10"/>
          <p:cNvSpPr txBox="1"/>
          <p:nvPr/>
        </p:nvSpPr>
        <p:spPr>
          <a:xfrm>
            <a:off x="722376" y="2852928"/>
            <a:ext cx="2834640" cy="502920"/>
          </a:xfrm>
          <a:prstGeom prst="rect">
            <a:avLst/>
          </a:prstGeom>
          <a:noFill/>
        </p:spPr>
        <p:txBody>
          <a:bodyPr wrap="none" lIns="0" rIns="0" tIns="0" bIns="0" anchor="t">
            <a:spAutoFit/>
          </a:bodyPr>
          <a:lstStyle/>
          <a:p>
            <a:pPr algn="l">
              <a:lnSpc>
                <a:spcPct val="103000"/>
              </a:lnSpc>
              <a:spcBef>
                <a:spcPts val="0"/>
              </a:spcBef>
              <a:spcAft>
                <a:spcPts val="0"/>
              </a:spcAft>
            </a:pPr>
            <a:r>
              <a:rPr sz="2800" b="1">
                <a:solidFill>
                  <a:srgbClr val="182438"/>
                </a:solidFill>
                <a:latin typeface="Arial"/>
              </a:rPr>
              <a:t>VS Code</a:t>
            </a:r>
          </a:p>
        </p:txBody>
      </p:sp>
      <p:sp>
        <p:nvSpPr>
          <p:cNvPr id="12" name="TextBox 11"/>
          <p:cNvSpPr txBox="1"/>
          <p:nvPr/>
        </p:nvSpPr>
        <p:spPr>
          <a:xfrm>
            <a:off x="3685032" y="2898648"/>
            <a:ext cx="3520440" cy="438912"/>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6036B4"/>
                </a:solidFill>
                <a:latin typeface="Arial"/>
              </a:rPr>
              <a:t>Tree-indexed pieces</a:t>
            </a:r>
          </a:p>
        </p:txBody>
      </p:sp>
      <p:sp>
        <p:nvSpPr>
          <p:cNvPr id="13" name="TextBox 12"/>
          <p:cNvSpPr txBox="1"/>
          <p:nvPr/>
        </p:nvSpPr>
        <p:spPr>
          <a:xfrm>
            <a:off x="7370064" y="2898648"/>
            <a:ext cx="4105656" cy="438912"/>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182438"/>
                </a:solidFill>
                <a:latin typeface="Arial"/>
              </a:rPr>
              <a:t>How is text located?</a:t>
            </a:r>
          </a:p>
        </p:txBody>
      </p:sp>
      <p:cxnSp>
        <p:nvCxnSpPr>
          <p:cNvPr id="14" name="Connector 13"/>
          <p:cNvCxnSpPr/>
          <p:nvPr/>
        </p:nvCxnSpPr>
        <p:spPr>
          <a:xfrm>
            <a:off x="713232" y="3593592"/>
            <a:ext cx="10744200" cy="0"/>
          </a:xfrm>
          <a:prstGeom prst="line">
            <a:avLst/>
          </a:prstGeom>
          <a:ln w="12700">
            <a:solidFill>
              <a:srgbClr val="CCD4E0"/>
            </a:solidFill>
          </a:ln>
          <a:effectLst/>
        </p:spPr>
      </p:cxnSp>
      <p:sp>
        <p:nvSpPr>
          <p:cNvPr id="15" name="TextBox 14"/>
          <p:cNvSpPr txBox="1"/>
          <p:nvPr/>
        </p:nvSpPr>
        <p:spPr>
          <a:xfrm>
            <a:off x="722376" y="3730752"/>
            <a:ext cx="2834640" cy="502920"/>
          </a:xfrm>
          <a:prstGeom prst="rect">
            <a:avLst/>
          </a:prstGeom>
          <a:noFill/>
        </p:spPr>
        <p:txBody>
          <a:bodyPr wrap="none" lIns="0" rIns="0" tIns="0" bIns="0" anchor="t">
            <a:spAutoFit/>
          </a:bodyPr>
          <a:lstStyle/>
          <a:p>
            <a:pPr algn="l">
              <a:lnSpc>
                <a:spcPct val="103000"/>
              </a:lnSpc>
              <a:spcBef>
                <a:spcPts val="0"/>
              </a:spcBef>
              <a:spcAft>
                <a:spcPts val="0"/>
              </a:spcAft>
            </a:pPr>
            <a:r>
              <a:rPr sz="2800" b="1">
                <a:solidFill>
                  <a:srgbClr val="182438"/>
                </a:solidFill>
                <a:latin typeface="Arial"/>
              </a:rPr>
              <a:t>JumpRope</a:t>
            </a:r>
          </a:p>
        </p:txBody>
      </p:sp>
      <p:sp>
        <p:nvSpPr>
          <p:cNvPr id="16" name="TextBox 15"/>
          <p:cNvSpPr txBox="1"/>
          <p:nvPr/>
        </p:nvSpPr>
        <p:spPr>
          <a:xfrm>
            <a:off x="3685032" y="3776472"/>
            <a:ext cx="3520440" cy="438912"/>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6036B4"/>
                </a:solidFill>
                <a:latin typeface="Arial"/>
              </a:rPr>
              <a:t>Gap-buffer leaves</a:t>
            </a:r>
          </a:p>
        </p:txBody>
      </p:sp>
      <p:sp>
        <p:nvSpPr>
          <p:cNvPr id="17" name="TextBox 16"/>
          <p:cNvSpPr txBox="1"/>
          <p:nvPr/>
        </p:nvSpPr>
        <p:spPr>
          <a:xfrm>
            <a:off x="7370064" y="3776472"/>
            <a:ext cx="4105656" cy="438912"/>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182438"/>
                </a:solidFill>
                <a:latin typeface="Arial"/>
              </a:rPr>
              <a:t>Where does text move?</a:t>
            </a:r>
          </a:p>
        </p:txBody>
      </p:sp>
      <p:cxnSp>
        <p:nvCxnSpPr>
          <p:cNvPr id="18" name="Connector 17"/>
          <p:cNvCxnSpPr/>
          <p:nvPr/>
        </p:nvCxnSpPr>
        <p:spPr>
          <a:xfrm>
            <a:off x="713232" y="4471416"/>
            <a:ext cx="10744200" cy="0"/>
          </a:xfrm>
          <a:prstGeom prst="line">
            <a:avLst/>
          </a:prstGeom>
          <a:ln w="12700">
            <a:solidFill>
              <a:srgbClr val="CCD4E0"/>
            </a:solidFill>
          </a:ln>
          <a:effectLst/>
        </p:spPr>
      </p:cxnSp>
      <p:sp>
        <p:nvSpPr>
          <p:cNvPr id="19" name="TextBox 18"/>
          <p:cNvSpPr txBox="1"/>
          <p:nvPr/>
        </p:nvSpPr>
        <p:spPr>
          <a:xfrm>
            <a:off x="722376" y="4608576"/>
            <a:ext cx="2834640" cy="502920"/>
          </a:xfrm>
          <a:prstGeom prst="rect">
            <a:avLst/>
          </a:prstGeom>
          <a:noFill/>
        </p:spPr>
        <p:txBody>
          <a:bodyPr wrap="none" lIns="0" rIns="0" tIns="0" bIns="0" anchor="t">
            <a:spAutoFit/>
          </a:bodyPr>
          <a:lstStyle/>
          <a:p>
            <a:pPr algn="l">
              <a:lnSpc>
                <a:spcPct val="103000"/>
              </a:lnSpc>
              <a:spcBef>
                <a:spcPts val="0"/>
              </a:spcBef>
              <a:spcAft>
                <a:spcPts val="0"/>
              </a:spcAft>
            </a:pPr>
            <a:r>
              <a:rPr sz="2800" b="1">
                <a:solidFill>
                  <a:srgbClr val="182438"/>
                </a:solidFill>
                <a:latin typeface="Arial"/>
              </a:rPr>
              <a:t>Zed</a:t>
            </a:r>
          </a:p>
        </p:txBody>
      </p:sp>
      <p:sp>
        <p:nvSpPr>
          <p:cNvPr id="20" name="TextBox 19"/>
          <p:cNvSpPr txBox="1"/>
          <p:nvPr/>
        </p:nvSpPr>
        <p:spPr>
          <a:xfrm>
            <a:off x="3685032" y="4654296"/>
            <a:ext cx="3520440" cy="438912"/>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6036B4"/>
                </a:solidFill>
                <a:latin typeface="Arial"/>
              </a:rPr>
              <a:t>Subtree summaries</a:t>
            </a:r>
          </a:p>
        </p:txBody>
      </p:sp>
      <p:sp>
        <p:nvSpPr>
          <p:cNvPr id="21" name="TextBox 20"/>
          <p:cNvSpPr txBox="1"/>
          <p:nvPr/>
        </p:nvSpPr>
        <p:spPr>
          <a:xfrm>
            <a:off x="7370064" y="4654296"/>
            <a:ext cx="4105656" cy="438912"/>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182438"/>
                </a:solidFill>
                <a:latin typeface="Arial"/>
              </a:rPr>
              <a:t>What must be updated?</a:t>
            </a:r>
          </a:p>
        </p:txBody>
      </p:sp>
      <p:cxnSp>
        <p:nvCxnSpPr>
          <p:cNvPr id="22" name="Connector 21"/>
          <p:cNvCxnSpPr/>
          <p:nvPr/>
        </p:nvCxnSpPr>
        <p:spPr>
          <a:xfrm>
            <a:off x="658368" y="5586984"/>
            <a:ext cx="10872216" cy="0"/>
          </a:xfrm>
          <a:prstGeom prst="line">
            <a:avLst/>
          </a:prstGeom>
          <a:ln w="12700">
            <a:solidFill>
              <a:srgbClr val="CCD4E0"/>
            </a:solidFill>
          </a:ln>
          <a:effectLst/>
        </p:spPr>
      </p:cxnSp>
      <p:sp>
        <p:nvSpPr>
          <p:cNvPr id="23" name="TextBox 22"/>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Crowley: compare structures through the same editing operations.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PROGRESS</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07</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Editor implementation</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UTF-8 editing, file handling and twelve compiled buffer variants</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Current working tree · Zig 0.17 · shared buffer API and native/browser frontends</a:t>
            </a:r>
          </a:p>
        </p:txBody>
      </p:sp>
      <p:sp>
        <p:nvSpPr>
          <p:cNvPr id="7" name="Rectangle 6"/>
          <p:cNvSpPr/>
          <p:nvPr/>
        </p:nvSpPr>
        <p:spPr>
          <a:xfrm>
            <a:off x="1847088" y="2359152"/>
            <a:ext cx="3108960" cy="704088"/>
          </a:xfrm>
          <a:prstGeom prst="rect">
            <a:avLst/>
          </a:prstGeom>
          <a:solidFill>
            <a:srgbClr val="EEE8F9"/>
          </a:solidFill>
          <a:ln w="15240">
            <a:solidFill>
              <a:srgbClr val="6036B4"/>
            </a:solidFill>
          </a:ln>
          <a:effectLst/>
        </p:spPr>
        <p:txBody>
          <a:bodyPr rtlCol="0" anchor="ctr" wrap="none" lIns="64008" rIns="64008" tIns="0" bIns="0"/>
          <a:lstStyle/>
          <a:p>
            <a:pPr algn="ctr">
              <a:lnSpc>
                <a:spcPct val="103000"/>
              </a:lnSpc>
              <a:spcBef>
                <a:spcPts val="0"/>
              </a:spcBef>
              <a:spcAft>
                <a:spcPts val="0"/>
              </a:spcAft>
            </a:pPr>
            <a:r>
              <a:rPr sz="2800" b="1">
                <a:solidFill>
                  <a:srgbClr val="182438"/>
                </a:solidFill>
                <a:latin typeface="Arial"/>
              </a:rPr>
              <a:t>Terminal</a:t>
            </a:r>
          </a:p>
        </p:txBody>
      </p:sp>
      <p:sp>
        <p:nvSpPr>
          <p:cNvPr id="8" name="Rectangle 7"/>
          <p:cNvSpPr/>
          <p:nvPr/>
        </p:nvSpPr>
        <p:spPr>
          <a:xfrm>
            <a:off x="7232904" y="2359152"/>
            <a:ext cx="3108960" cy="704088"/>
          </a:xfrm>
          <a:prstGeom prst="rect">
            <a:avLst/>
          </a:prstGeom>
          <a:solidFill>
            <a:srgbClr val="EEE8F9"/>
          </a:solidFill>
          <a:ln w="15240">
            <a:solidFill>
              <a:srgbClr val="6036B4"/>
            </a:solidFill>
          </a:ln>
          <a:effectLst/>
        </p:spPr>
        <p:txBody>
          <a:bodyPr rtlCol="0" anchor="ctr" wrap="none" lIns="64008" rIns="64008" tIns="0" bIns="0"/>
          <a:lstStyle/>
          <a:p>
            <a:pPr algn="ctr">
              <a:lnSpc>
                <a:spcPct val="103000"/>
              </a:lnSpc>
              <a:spcBef>
                <a:spcPts val="0"/>
              </a:spcBef>
              <a:spcAft>
                <a:spcPts val="0"/>
              </a:spcAft>
            </a:pPr>
            <a:r>
              <a:rPr sz="2800" b="1">
                <a:solidFill>
                  <a:srgbClr val="182438"/>
                </a:solidFill>
                <a:latin typeface="Arial"/>
              </a:rPr>
              <a:t>Browser (WASM)</a:t>
            </a:r>
          </a:p>
        </p:txBody>
      </p:sp>
      <p:sp>
        <p:nvSpPr>
          <p:cNvPr id="9" name="Rectangle 8"/>
          <p:cNvSpPr/>
          <p:nvPr/>
        </p:nvSpPr>
        <p:spPr>
          <a:xfrm>
            <a:off x="1847088" y="3657600"/>
            <a:ext cx="8494776" cy="768096"/>
          </a:xfrm>
          <a:prstGeom prst="rect">
            <a:avLst/>
          </a:prstGeom>
          <a:solidFill>
            <a:srgbClr val="6036B4"/>
          </a:solidFill>
          <a:ln w="15240">
            <a:solidFill>
              <a:srgbClr val="6036B4"/>
            </a:solidFill>
          </a:ln>
          <a:effectLst/>
        </p:spPr>
        <p:txBody>
          <a:bodyPr rtlCol="0" anchor="ctr" wrap="none" lIns="64008" rIns="64008" tIns="0" bIns="0"/>
          <a:lstStyle/>
          <a:p>
            <a:pPr algn="ctr">
              <a:lnSpc>
                <a:spcPct val="103000"/>
              </a:lnSpc>
              <a:spcBef>
                <a:spcPts val="0"/>
              </a:spcBef>
              <a:spcAft>
                <a:spcPts val="0"/>
              </a:spcAft>
            </a:pPr>
            <a:r>
              <a:rPr sz="2900" b="1">
                <a:solidFill>
                  <a:srgbClr val="FFFFFF"/>
                </a:solidFill>
                <a:latin typeface="Arial"/>
              </a:rPr>
              <a:t>Editor(Buffer)</a:t>
            </a:r>
          </a:p>
        </p:txBody>
      </p:sp>
      <p:cxnSp>
        <p:nvCxnSpPr>
          <p:cNvPr id="10" name="Connector 9"/>
          <p:cNvCxnSpPr/>
          <p:nvPr/>
        </p:nvCxnSpPr>
        <p:spPr>
          <a:xfrm>
            <a:off x="3401568" y="3063240"/>
            <a:ext cx="0" cy="594360"/>
          </a:xfrm>
          <a:prstGeom prst="line">
            <a:avLst/>
          </a:prstGeom>
          <a:ln w="26670">
            <a:solidFill>
              <a:srgbClr val="6036B4"/>
            </a:solidFill>
            <a:tailEnd type="triangle" w="med" len="med"/>
          </a:ln>
          <a:effectLst/>
        </p:spPr>
      </p:cxnSp>
      <p:cxnSp>
        <p:nvCxnSpPr>
          <p:cNvPr id="11" name="Connector 10"/>
          <p:cNvCxnSpPr/>
          <p:nvPr/>
        </p:nvCxnSpPr>
        <p:spPr>
          <a:xfrm>
            <a:off x="8787384" y="3063240"/>
            <a:ext cx="0" cy="594360"/>
          </a:xfrm>
          <a:prstGeom prst="line">
            <a:avLst/>
          </a:prstGeom>
          <a:ln w="26670">
            <a:solidFill>
              <a:srgbClr val="6036B4"/>
            </a:solidFill>
            <a:tailEnd type="triangle" w="med" len="med"/>
          </a:ln>
          <a:effectLst/>
        </p:spPr>
      </p:cxnSp>
      <p:cxnSp>
        <p:nvCxnSpPr>
          <p:cNvPr id="12" name="Connector 11"/>
          <p:cNvCxnSpPr/>
          <p:nvPr/>
        </p:nvCxnSpPr>
        <p:spPr>
          <a:xfrm>
            <a:off x="6094475" y="4425696"/>
            <a:ext cx="0" cy="338328"/>
          </a:xfrm>
          <a:prstGeom prst="line">
            <a:avLst/>
          </a:prstGeom>
          <a:ln w="20320">
            <a:solidFill>
              <a:srgbClr val="596579"/>
            </a:solidFill>
          </a:ln>
          <a:effectLst/>
        </p:spPr>
      </p:cxnSp>
      <p:cxnSp>
        <p:nvCxnSpPr>
          <p:cNvPr id="13" name="Connector 12"/>
          <p:cNvCxnSpPr/>
          <p:nvPr/>
        </p:nvCxnSpPr>
        <p:spPr>
          <a:xfrm>
            <a:off x="2619755" y="4764024"/>
            <a:ext cx="6949441" cy="0"/>
          </a:xfrm>
          <a:prstGeom prst="line">
            <a:avLst/>
          </a:prstGeom>
          <a:ln w="20320">
            <a:solidFill>
              <a:srgbClr val="596579"/>
            </a:solidFill>
          </a:ln>
          <a:effectLst/>
        </p:spPr>
      </p:cxnSp>
      <p:sp>
        <p:nvSpPr>
          <p:cNvPr id="14" name="Rectangle 13"/>
          <p:cNvSpPr/>
          <p:nvPr/>
        </p:nvSpPr>
        <p:spPr>
          <a:xfrm>
            <a:off x="1604771" y="5239512"/>
            <a:ext cx="2029968" cy="59436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600" b="1">
                <a:solidFill>
                  <a:srgbClr val="182438"/>
                </a:solidFill>
                <a:latin typeface="Arial"/>
              </a:rPr>
              <a:t>gap</a:t>
            </a:r>
          </a:p>
        </p:txBody>
      </p:sp>
      <p:cxnSp>
        <p:nvCxnSpPr>
          <p:cNvPr id="15" name="Connector 14"/>
          <p:cNvCxnSpPr/>
          <p:nvPr/>
        </p:nvCxnSpPr>
        <p:spPr>
          <a:xfrm>
            <a:off x="2619755" y="4764024"/>
            <a:ext cx="0" cy="475488"/>
          </a:xfrm>
          <a:prstGeom prst="line">
            <a:avLst/>
          </a:prstGeom>
          <a:ln w="20320">
            <a:solidFill>
              <a:srgbClr val="596579"/>
            </a:solidFill>
            <a:tailEnd type="triangle" w="med" len="med"/>
          </a:ln>
          <a:effectLst/>
        </p:spPr>
      </p:cxnSp>
      <p:sp>
        <p:nvSpPr>
          <p:cNvPr id="16" name="Rectangle 15"/>
          <p:cNvSpPr/>
          <p:nvPr/>
        </p:nvSpPr>
        <p:spPr>
          <a:xfrm>
            <a:off x="5079491" y="5239512"/>
            <a:ext cx="2029968" cy="59436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600" b="1">
                <a:solidFill>
                  <a:srgbClr val="182438"/>
                </a:solidFill>
                <a:latin typeface="Arial"/>
              </a:rPr>
              <a:t>piece</a:t>
            </a:r>
          </a:p>
        </p:txBody>
      </p:sp>
      <p:cxnSp>
        <p:nvCxnSpPr>
          <p:cNvPr id="17" name="Connector 16"/>
          <p:cNvCxnSpPr/>
          <p:nvPr/>
        </p:nvCxnSpPr>
        <p:spPr>
          <a:xfrm>
            <a:off x="6094475" y="4764024"/>
            <a:ext cx="0" cy="475488"/>
          </a:xfrm>
          <a:prstGeom prst="line">
            <a:avLst/>
          </a:prstGeom>
          <a:ln w="20320">
            <a:solidFill>
              <a:srgbClr val="596579"/>
            </a:solidFill>
            <a:tailEnd type="triangle" w="med" len="med"/>
          </a:ln>
          <a:effectLst/>
        </p:spPr>
      </p:cxnSp>
      <p:sp>
        <p:nvSpPr>
          <p:cNvPr id="18" name="Rectangle 17"/>
          <p:cNvSpPr/>
          <p:nvPr/>
        </p:nvSpPr>
        <p:spPr>
          <a:xfrm>
            <a:off x="8554212" y="5239512"/>
            <a:ext cx="2029968" cy="59436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600" b="1">
                <a:solidFill>
                  <a:srgbClr val="182438"/>
                </a:solidFill>
                <a:latin typeface="Arial"/>
              </a:rPr>
              <a:t>rope</a:t>
            </a:r>
          </a:p>
        </p:txBody>
      </p:sp>
      <p:cxnSp>
        <p:nvCxnSpPr>
          <p:cNvPr id="19" name="Connector 18"/>
          <p:cNvCxnSpPr/>
          <p:nvPr/>
        </p:nvCxnSpPr>
        <p:spPr>
          <a:xfrm>
            <a:off x="9569196" y="4764024"/>
            <a:ext cx="0" cy="475488"/>
          </a:xfrm>
          <a:prstGeom prst="line">
            <a:avLst/>
          </a:prstGeom>
          <a:ln w="20320">
            <a:solidFill>
              <a:srgbClr val="596579"/>
            </a:solidFill>
            <a:tailEnd type="triangle" w="med" len="med"/>
          </a:ln>
          <a:effectLst/>
        </p:spPr>
      </p:cxnSp>
      <p:sp>
        <p:nvSpPr>
          <p:cNvPr id="20" name="TextBox 19"/>
          <p:cNvSpPr txBox="1"/>
          <p:nvPr/>
        </p:nvSpPr>
        <p:spPr>
          <a:xfrm>
            <a:off x="722376" y="5989320"/>
            <a:ext cx="10744200" cy="402336"/>
          </a:xfrm>
          <a:prstGeom prst="rect">
            <a:avLst/>
          </a:prstGeom>
          <a:noFill/>
        </p:spPr>
        <p:txBody>
          <a:bodyPr wrap="none" lIns="0" rIns="0" tIns="0" bIns="0" anchor="t">
            <a:spAutoFit/>
          </a:bodyPr>
          <a:lstStyle/>
          <a:p>
            <a:pPr algn="ctr">
              <a:lnSpc>
                <a:spcPct val="103000"/>
              </a:lnSpc>
              <a:spcBef>
                <a:spcPts val="0"/>
              </a:spcBef>
              <a:spcAft>
                <a:spcPts val="0"/>
              </a:spcAft>
            </a:pPr>
            <a:r>
              <a:rPr sz="2300" b="0">
                <a:solidFill>
                  <a:srgbClr val="596579"/>
                </a:solidFill>
                <a:latin typeface="Arial"/>
              </a:rPr>
              <a:t>3 backends × 4 cache layouts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PROGRESS</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08</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Buffer API checks</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Generic reference checks across all twelve buffer types</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tests/api.zig · twelve variants · byte-reference and allocation-failure checks</a:t>
            </a:r>
          </a:p>
        </p:txBody>
      </p:sp>
      <p:sp>
        <p:nvSpPr>
          <p:cNvPr id="7" name="TextBox 6"/>
          <p:cNvSpPr txBox="1"/>
          <p:nvPr/>
        </p:nvSpPr>
        <p:spPr>
          <a:xfrm>
            <a:off x="740664" y="2377440"/>
            <a:ext cx="548640" cy="429768"/>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01</a:t>
            </a:r>
          </a:p>
        </p:txBody>
      </p:sp>
      <p:sp>
        <p:nvSpPr>
          <p:cNvPr id="8" name="TextBox 7"/>
          <p:cNvSpPr txBox="1"/>
          <p:nvPr/>
        </p:nvSpPr>
        <p:spPr>
          <a:xfrm>
            <a:off x="1508760" y="2377440"/>
            <a:ext cx="5148072" cy="466344"/>
          </a:xfrm>
          <a:prstGeom prst="rect">
            <a:avLst/>
          </a:prstGeom>
          <a:noFill/>
        </p:spPr>
        <p:txBody>
          <a:bodyPr wrap="none" lIns="0" rIns="0" tIns="0" bIns="0" anchor="t">
            <a:spAutoFit/>
          </a:bodyPr>
          <a:lstStyle/>
          <a:p>
            <a:pPr algn="l">
              <a:lnSpc>
                <a:spcPct val="103000"/>
              </a:lnSpc>
              <a:spcBef>
                <a:spcPts val="0"/>
              </a:spcBef>
              <a:spcAft>
                <a:spcPts val="0"/>
              </a:spcAft>
            </a:pPr>
            <a:r>
              <a:rPr sz="2600" b="0">
                <a:solidFill>
                  <a:srgbClr val="182438"/>
                </a:solidFill>
                <a:latin typeface="Arial"/>
              </a:rPr>
              <a:t>Insert and delete text</a:t>
            </a:r>
          </a:p>
        </p:txBody>
      </p:sp>
      <p:sp>
        <p:nvSpPr>
          <p:cNvPr id="9" name="TextBox 8"/>
          <p:cNvSpPr txBox="1"/>
          <p:nvPr/>
        </p:nvSpPr>
        <p:spPr>
          <a:xfrm>
            <a:off x="740664" y="3090672"/>
            <a:ext cx="548640" cy="429768"/>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02</a:t>
            </a:r>
          </a:p>
        </p:txBody>
      </p:sp>
      <p:sp>
        <p:nvSpPr>
          <p:cNvPr id="10" name="TextBox 9"/>
          <p:cNvSpPr txBox="1"/>
          <p:nvPr/>
        </p:nvSpPr>
        <p:spPr>
          <a:xfrm>
            <a:off x="1508760" y="3090672"/>
            <a:ext cx="5148072" cy="466344"/>
          </a:xfrm>
          <a:prstGeom prst="rect">
            <a:avLst/>
          </a:prstGeom>
          <a:noFill/>
        </p:spPr>
        <p:txBody>
          <a:bodyPr wrap="none" lIns="0" rIns="0" tIns="0" bIns="0" anchor="t">
            <a:spAutoFit/>
          </a:bodyPr>
          <a:lstStyle/>
          <a:p>
            <a:pPr algn="l">
              <a:lnSpc>
                <a:spcPct val="103000"/>
              </a:lnSpc>
              <a:spcBef>
                <a:spcPts val="0"/>
              </a:spcBef>
              <a:spcAft>
                <a:spcPts val="0"/>
              </a:spcAft>
            </a:pPr>
            <a:r>
              <a:rPr sz="2600" b="0">
                <a:solidFill>
                  <a:srgbClr val="182438"/>
                </a:solidFill>
                <a:latin typeface="Arial"/>
              </a:rPr>
              <a:t>Replace a byte range</a:t>
            </a:r>
          </a:p>
        </p:txBody>
      </p:sp>
      <p:sp>
        <p:nvSpPr>
          <p:cNvPr id="11" name="TextBox 10"/>
          <p:cNvSpPr txBox="1"/>
          <p:nvPr/>
        </p:nvSpPr>
        <p:spPr>
          <a:xfrm>
            <a:off x="740664" y="3803904"/>
            <a:ext cx="548640" cy="429768"/>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03</a:t>
            </a:r>
          </a:p>
        </p:txBody>
      </p:sp>
      <p:sp>
        <p:nvSpPr>
          <p:cNvPr id="12" name="TextBox 11"/>
          <p:cNvSpPr txBox="1"/>
          <p:nvPr/>
        </p:nvSpPr>
        <p:spPr>
          <a:xfrm>
            <a:off x="1508760" y="3803904"/>
            <a:ext cx="5148072" cy="466344"/>
          </a:xfrm>
          <a:prstGeom prst="rect">
            <a:avLst/>
          </a:prstGeom>
          <a:noFill/>
        </p:spPr>
        <p:txBody>
          <a:bodyPr wrap="none" lIns="0" rIns="0" tIns="0" bIns="0" anchor="t">
            <a:spAutoFit/>
          </a:bodyPr>
          <a:lstStyle/>
          <a:p>
            <a:pPr algn="l">
              <a:lnSpc>
                <a:spcPct val="103000"/>
              </a:lnSpc>
              <a:spcBef>
                <a:spcPts val="0"/>
              </a:spcBef>
              <a:spcAft>
                <a:spcPts val="0"/>
              </a:spcAft>
            </a:pPr>
            <a:r>
              <a:rPr sz="2600" b="0">
                <a:solidFill>
                  <a:srgbClr val="182438"/>
                </a:solidFill>
                <a:latin typeface="Arial"/>
              </a:rPr>
              <a:t>Read bytes and line starts</a:t>
            </a:r>
          </a:p>
        </p:txBody>
      </p:sp>
      <p:sp>
        <p:nvSpPr>
          <p:cNvPr id="13" name="TextBox 12"/>
          <p:cNvSpPr txBox="1"/>
          <p:nvPr/>
        </p:nvSpPr>
        <p:spPr>
          <a:xfrm>
            <a:off x="740664" y="4517136"/>
            <a:ext cx="548640" cy="429768"/>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04</a:t>
            </a:r>
          </a:p>
        </p:txBody>
      </p:sp>
      <p:sp>
        <p:nvSpPr>
          <p:cNvPr id="14" name="TextBox 13"/>
          <p:cNvSpPr txBox="1"/>
          <p:nvPr/>
        </p:nvSpPr>
        <p:spPr>
          <a:xfrm>
            <a:off x="1508760" y="4517136"/>
            <a:ext cx="5148072" cy="466344"/>
          </a:xfrm>
          <a:prstGeom prst="rect">
            <a:avLst/>
          </a:prstGeom>
          <a:noFill/>
        </p:spPr>
        <p:txBody>
          <a:bodyPr wrap="none" lIns="0" rIns="0" tIns="0" bIns="0" anchor="t">
            <a:spAutoFit/>
          </a:bodyPr>
          <a:lstStyle/>
          <a:p>
            <a:pPr algn="l">
              <a:lnSpc>
                <a:spcPct val="103000"/>
              </a:lnSpc>
              <a:spcBef>
                <a:spcPts val="0"/>
              </a:spcBef>
              <a:spcAft>
                <a:spcPts val="0"/>
              </a:spcAft>
            </a:pPr>
            <a:r>
              <a:rPr sz="2600" b="0">
                <a:solidFill>
                  <a:srgbClr val="182438"/>
                </a:solidFill>
                <a:latin typeface="Arial"/>
              </a:rPr>
              <a:t>Test allocation failures</a:t>
            </a:r>
          </a:p>
        </p:txBody>
      </p:sp>
      <p:sp>
        <p:nvSpPr>
          <p:cNvPr id="15" name="Rectangle 14"/>
          <p:cNvSpPr/>
          <p:nvPr/>
        </p:nvSpPr>
        <p:spPr>
          <a:xfrm>
            <a:off x="7360920" y="2258568"/>
            <a:ext cx="4087368" cy="3246120"/>
          </a:xfrm>
          <a:prstGeom prst="rect">
            <a:avLst/>
          </a:prstGeom>
          <a:solidFill>
            <a:srgbClr val="172237"/>
          </a:solidFill>
          <a:ln>
            <a:noFill/>
          </a:ln>
          <a:effectLst/>
        </p:spPr>
        <p:txBody>
          <a:bodyPr rtlCol="0" anchor="ctr"/>
          <a:lstStyle/>
          <a:p>
            <a:pPr algn="ctr"/>
          </a:p>
        </p:txBody>
      </p:sp>
      <p:sp>
        <p:nvSpPr>
          <p:cNvPr id="16" name="TextBox 15"/>
          <p:cNvSpPr txBox="1"/>
          <p:nvPr/>
        </p:nvSpPr>
        <p:spPr>
          <a:xfrm>
            <a:off x="7626096" y="2496312"/>
            <a:ext cx="3547872" cy="283464"/>
          </a:xfrm>
          <a:prstGeom prst="rect">
            <a:avLst/>
          </a:prstGeom>
          <a:noFill/>
        </p:spPr>
        <p:txBody>
          <a:bodyPr wrap="none" lIns="0" rIns="0" tIns="0" bIns="0" anchor="t">
            <a:spAutoFit/>
          </a:bodyPr>
          <a:lstStyle/>
          <a:p>
            <a:pPr algn="l">
              <a:lnSpc>
                <a:spcPct val="103000"/>
              </a:lnSpc>
              <a:spcBef>
                <a:spcPts val="0"/>
              </a:spcBef>
              <a:spcAft>
                <a:spcPts val="0"/>
              </a:spcAft>
            </a:pPr>
            <a:r>
              <a:rPr sz="1400" b="1">
                <a:solidFill>
                  <a:srgbClr val="CABAF0"/>
                </a:solidFill>
                <a:latin typeface="Arial"/>
              </a:rPr>
              <a:t>REFERENCE MODEL</a:t>
            </a:r>
          </a:p>
        </p:txBody>
      </p:sp>
      <p:sp>
        <p:nvSpPr>
          <p:cNvPr id="17" name="TextBox 16"/>
          <p:cNvSpPr txBox="1"/>
          <p:nvPr/>
        </p:nvSpPr>
        <p:spPr>
          <a:xfrm>
            <a:off x="7626096" y="3081528"/>
            <a:ext cx="3547872" cy="1051560"/>
          </a:xfrm>
          <a:prstGeom prst="rect">
            <a:avLst/>
          </a:prstGeom>
          <a:noFill/>
        </p:spPr>
        <p:txBody>
          <a:bodyPr wrap="none" lIns="0" rIns="0" tIns="0" bIns="0" anchor="t">
            <a:spAutoFit/>
          </a:bodyPr>
          <a:lstStyle/>
          <a:p>
            <a:pPr algn="l">
              <a:lnSpc>
                <a:spcPct val="103000"/>
              </a:lnSpc>
              <a:spcBef>
                <a:spcPts val="0"/>
              </a:spcBef>
              <a:spcAft>
                <a:spcPts val="0"/>
              </a:spcAft>
            </a:pPr>
            <a:r>
              <a:rPr sz="3200" b="1">
                <a:solidFill>
                  <a:srgbClr val="FFFFFF"/>
                </a:solidFill>
                <a:latin typeface="Arial"/>
              </a:rPr>
              <a:t>Byte output</a:t>
            </a:r>
          </a:p>
          <a:p>
            <a:pPr algn="l">
              <a:lnSpc>
                <a:spcPct val="103000"/>
              </a:lnSpc>
              <a:spcBef>
                <a:spcPts val="0"/>
              </a:spcBef>
              <a:spcAft>
                <a:spcPts val="0"/>
              </a:spcAft>
            </a:pPr>
            <a:r>
              <a:rPr sz="3200" b="1">
                <a:solidFill>
                  <a:srgbClr val="FFFFFF"/>
                </a:solidFill>
                <a:latin typeface="Arial"/>
              </a:rPr>
              <a:t>LF metadata</a:t>
            </a:r>
          </a:p>
        </p:txBody>
      </p:sp>
      <p:sp>
        <p:nvSpPr>
          <p:cNvPr id="18" name="TextBox 17"/>
          <p:cNvSpPr txBox="1"/>
          <p:nvPr/>
        </p:nvSpPr>
        <p:spPr>
          <a:xfrm>
            <a:off x="7626096" y="4956048"/>
            <a:ext cx="3566160" cy="411480"/>
          </a:xfrm>
          <a:prstGeom prst="rect">
            <a:avLst/>
          </a:prstGeom>
          <a:noFill/>
        </p:spPr>
        <p:txBody>
          <a:bodyPr wrap="none" lIns="0" rIns="0" tIns="0" bIns="0" anchor="t">
            <a:spAutoFit/>
          </a:bodyPr>
          <a:lstStyle/>
          <a:p>
            <a:pPr algn="l">
              <a:lnSpc>
                <a:spcPct val="103000"/>
              </a:lnSpc>
              <a:spcBef>
                <a:spcPts val="0"/>
              </a:spcBef>
              <a:spcAft>
                <a:spcPts val="0"/>
              </a:spcAft>
            </a:pPr>
            <a:r>
              <a:rPr sz="2200" b="0">
                <a:solidFill>
                  <a:srgbClr val="CABAF0"/>
                </a:solidFill>
                <a:latin typeface="Arial"/>
              </a:rPr>
              <a:t>12 buffer variants</a:t>
            </a:r>
          </a:p>
        </p:txBody>
      </p:sp>
      <p:cxnSp>
        <p:nvCxnSpPr>
          <p:cNvPr id="19" name="Connector 18"/>
          <p:cNvCxnSpPr/>
          <p:nvPr/>
        </p:nvCxnSpPr>
        <p:spPr>
          <a:xfrm>
            <a:off x="6565392" y="3881628"/>
            <a:ext cx="548640" cy="0"/>
          </a:xfrm>
          <a:prstGeom prst="line">
            <a:avLst/>
          </a:prstGeom>
          <a:ln w="27940">
            <a:solidFill>
              <a:srgbClr val="6036B4"/>
            </a:solidFill>
            <a:tailEnd type="triangle" w="med" len="med"/>
          </a:ln>
          <a:effectLst/>
        </p:spPr>
      </p:cxnSp>
      <p:cxnSp>
        <p:nvCxnSpPr>
          <p:cNvPr id="20" name="Connector 19"/>
          <p:cNvCxnSpPr/>
          <p:nvPr/>
        </p:nvCxnSpPr>
        <p:spPr>
          <a:xfrm>
            <a:off x="658368" y="5586984"/>
            <a:ext cx="10872216" cy="0"/>
          </a:xfrm>
          <a:prstGeom prst="line">
            <a:avLst/>
          </a:prstGeom>
          <a:ln w="12700">
            <a:solidFill>
              <a:srgbClr val="CCD4E0"/>
            </a:solidFill>
          </a:ln>
          <a:effectLst/>
        </p:spPr>
      </p:cxnSp>
      <p:sp>
        <p:nvSpPr>
          <p:cNvPr id="21" name="TextBox 20"/>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600" b="1">
                <a:solidFill>
                  <a:srgbClr val="6036B4"/>
                </a:solidFill>
                <a:latin typeface="Arial"/>
              </a:rPr>
              <a:t>Generic checks cover all twelve variants.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PROGRESS</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09</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Terminal validation</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Recorded PTY output  /  rope backend  /  ReleaseSafe</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Recorded PTY capture · assets/reit-revised-pty.json · source d2cdc50 · ReleaseSafe</a:t>
            </a:r>
          </a:p>
        </p:txBody>
      </p:sp>
      <p:pic>
        <p:nvPicPr>
          <p:cNvPr id="7" name="Picture 6" descr="reit-revised-pty.png"/>
          <p:cNvPicPr>
            <a:picLocks noChangeAspect="1"/>
          </p:cNvPicPr>
          <p:nvPr/>
        </p:nvPicPr>
        <p:blipFill>
          <a:blip r:embed="rId3"/>
          <a:stretch>
            <a:fillRect/>
          </a:stretch>
        </p:blipFill>
        <p:spPr>
          <a:xfrm>
            <a:off x="704088" y="2103120"/>
            <a:ext cx="7680960" cy="3595343"/>
          </a:xfrm>
          <a:prstGeom prst="rect">
            <a:avLst/>
          </a:prstGeom>
        </p:spPr>
      </p:pic>
      <p:sp>
        <p:nvSpPr>
          <p:cNvPr id="8" name="TextBox 7"/>
          <p:cNvSpPr txBox="1"/>
          <p:nvPr/>
        </p:nvSpPr>
        <p:spPr>
          <a:xfrm>
            <a:off x="9125712" y="2450592"/>
            <a:ext cx="2267712" cy="301752"/>
          </a:xfrm>
          <a:prstGeom prst="rect">
            <a:avLst/>
          </a:prstGeom>
          <a:noFill/>
        </p:spPr>
        <p:txBody>
          <a:bodyPr wrap="none" lIns="0" rIns="0" tIns="0" bIns="0" anchor="t">
            <a:spAutoFit/>
          </a:bodyPr>
          <a:lstStyle/>
          <a:p>
            <a:pPr algn="l">
              <a:lnSpc>
                <a:spcPct val="103000"/>
              </a:lnSpc>
              <a:spcBef>
                <a:spcPts val="0"/>
              </a:spcBef>
              <a:spcAft>
                <a:spcPts val="0"/>
              </a:spcAft>
            </a:pPr>
            <a:r>
              <a:rPr sz="1500" b="1">
                <a:solidFill>
                  <a:srgbClr val="6036B4"/>
                </a:solidFill>
                <a:latin typeface="Arial"/>
              </a:rPr>
              <a:t>01</a:t>
            </a:r>
          </a:p>
        </p:txBody>
      </p:sp>
      <p:sp>
        <p:nvSpPr>
          <p:cNvPr id="9" name="TextBox 8"/>
          <p:cNvSpPr txBox="1"/>
          <p:nvPr/>
        </p:nvSpPr>
        <p:spPr>
          <a:xfrm>
            <a:off x="9125712" y="2816352"/>
            <a:ext cx="2395728" cy="722376"/>
          </a:xfrm>
          <a:prstGeom prst="rect">
            <a:avLst/>
          </a:prstGeom>
          <a:noFill/>
        </p:spPr>
        <p:txBody>
          <a:bodyPr wrap="none" lIns="0" rIns="0" tIns="0" bIns="0" anchor="t">
            <a:spAutoFit/>
          </a:bodyPr>
          <a:lstStyle/>
          <a:p>
            <a:pPr algn="l">
              <a:lnSpc>
                <a:spcPct val="103000"/>
              </a:lnSpc>
              <a:spcBef>
                <a:spcPts val="0"/>
              </a:spcBef>
              <a:spcAft>
                <a:spcPts val="0"/>
              </a:spcAft>
            </a:pPr>
            <a:r>
              <a:rPr sz="2300" b="1">
                <a:solidFill>
                  <a:srgbClr val="182438"/>
                </a:solidFill>
                <a:latin typeface="Arial"/>
              </a:rPr>
              <a:t>Insert XY</a:t>
            </a:r>
          </a:p>
        </p:txBody>
      </p:sp>
      <p:sp>
        <p:nvSpPr>
          <p:cNvPr id="10" name="TextBox 9"/>
          <p:cNvSpPr txBox="1"/>
          <p:nvPr/>
        </p:nvSpPr>
        <p:spPr>
          <a:xfrm>
            <a:off x="9125712" y="3483864"/>
            <a:ext cx="2267712" cy="301752"/>
          </a:xfrm>
          <a:prstGeom prst="rect">
            <a:avLst/>
          </a:prstGeom>
          <a:noFill/>
        </p:spPr>
        <p:txBody>
          <a:bodyPr wrap="none" lIns="0" rIns="0" tIns="0" bIns="0" anchor="t">
            <a:spAutoFit/>
          </a:bodyPr>
          <a:lstStyle/>
          <a:p>
            <a:pPr algn="l">
              <a:lnSpc>
                <a:spcPct val="103000"/>
              </a:lnSpc>
              <a:spcBef>
                <a:spcPts val="0"/>
              </a:spcBef>
              <a:spcAft>
                <a:spcPts val="0"/>
              </a:spcAft>
            </a:pPr>
            <a:r>
              <a:rPr sz="1500" b="1">
                <a:solidFill>
                  <a:srgbClr val="6036B4"/>
                </a:solidFill>
                <a:latin typeface="Arial"/>
              </a:rPr>
              <a:t>02</a:t>
            </a:r>
          </a:p>
        </p:txBody>
      </p:sp>
      <p:sp>
        <p:nvSpPr>
          <p:cNvPr id="11" name="TextBox 10"/>
          <p:cNvSpPr txBox="1"/>
          <p:nvPr/>
        </p:nvSpPr>
        <p:spPr>
          <a:xfrm>
            <a:off x="9125712" y="3849624"/>
            <a:ext cx="2395728" cy="722376"/>
          </a:xfrm>
          <a:prstGeom prst="rect">
            <a:avLst/>
          </a:prstGeom>
          <a:noFill/>
        </p:spPr>
        <p:txBody>
          <a:bodyPr wrap="none" lIns="0" rIns="0" tIns="0" bIns="0" anchor="t">
            <a:spAutoFit/>
          </a:bodyPr>
          <a:lstStyle/>
          <a:p>
            <a:pPr algn="l">
              <a:lnSpc>
                <a:spcPct val="103000"/>
              </a:lnSpc>
              <a:spcBef>
                <a:spcPts val="0"/>
              </a:spcBef>
              <a:spcAft>
                <a:spcPts val="0"/>
              </a:spcAft>
            </a:pPr>
            <a:r>
              <a:rPr sz="2300" b="1">
                <a:solidFill>
                  <a:srgbClr val="182438"/>
                </a:solidFill>
                <a:latin typeface="Arial"/>
              </a:rPr>
              <a:t>Cursor at 3:5</a:t>
            </a:r>
          </a:p>
        </p:txBody>
      </p:sp>
      <p:sp>
        <p:nvSpPr>
          <p:cNvPr id="12" name="TextBox 11"/>
          <p:cNvSpPr txBox="1"/>
          <p:nvPr/>
        </p:nvSpPr>
        <p:spPr>
          <a:xfrm>
            <a:off x="9125712" y="4517136"/>
            <a:ext cx="2267712" cy="301752"/>
          </a:xfrm>
          <a:prstGeom prst="rect">
            <a:avLst/>
          </a:prstGeom>
          <a:noFill/>
        </p:spPr>
        <p:txBody>
          <a:bodyPr wrap="none" lIns="0" rIns="0" tIns="0" bIns="0" anchor="t">
            <a:spAutoFit/>
          </a:bodyPr>
          <a:lstStyle/>
          <a:p>
            <a:pPr algn="l">
              <a:lnSpc>
                <a:spcPct val="103000"/>
              </a:lnSpc>
              <a:spcBef>
                <a:spcPts val="0"/>
              </a:spcBef>
              <a:spcAft>
                <a:spcPts val="0"/>
              </a:spcAft>
            </a:pPr>
            <a:r>
              <a:rPr sz="1500" b="1">
                <a:solidFill>
                  <a:srgbClr val="6036B4"/>
                </a:solidFill>
                <a:latin typeface="Arial"/>
              </a:rPr>
              <a:t>03</a:t>
            </a:r>
          </a:p>
        </p:txBody>
      </p:sp>
      <p:sp>
        <p:nvSpPr>
          <p:cNvPr id="13" name="TextBox 12"/>
          <p:cNvSpPr txBox="1"/>
          <p:nvPr/>
        </p:nvSpPr>
        <p:spPr>
          <a:xfrm>
            <a:off x="9125712" y="4882896"/>
            <a:ext cx="2395728" cy="722376"/>
          </a:xfrm>
          <a:prstGeom prst="rect">
            <a:avLst/>
          </a:prstGeom>
          <a:noFill/>
        </p:spPr>
        <p:txBody>
          <a:bodyPr wrap="none" lIns="0" rIns="0" tIns="0" bIns="0" anchor="t">
            <a:spAutoFit/>
          </a:bodyPr>
          <a:lstStyle/>
          <a:p>
            <a:pPr algn="l">
              <a:lnSpc>
                <a:spcPct val="103000"/>
              </a:lnSpc>
              <a:spcBef>
                <a:spcPts val="0"/>
              </a:spcBef>
              <a:spcAft>
                <a:spcPts val="0"/>
              </a:spcAft>
            </a:pPr>
            <a:r>
              <a:rPr sz="2300" b="1">
                <a:solidFill>
                  <a:srgbClr val="182438"/>
                </a:solidFill>
                <a:latin typeface="Arial"/>
              </a:rPr>
              <a:t>Modified state</a:t>
            </a:r>
          </a:p>
        </p:txBody>
      </p:sp>
      <p:cxnSp>
        <p:nvCxnSpPr>
          <p:cNvPr id="14" name="Connector 13"/>
          <p:cNvCxnSpPr/>
          <p:nvPr/>
        </p:nvCxnSpPr>
        <p:spPr>
          <a:xfrm>
            <a:off x="658368" y="5733288"/>
            <a:ext cx="10872216" cy="0"/>
          </a:xfrm>
          <a:prstGeom prst="line">
            <a:avLst/>
          </a:prstGeom>
          <a:ln w="12700">
            <a:solidFill>
              <a:srgbClr val="CCD4E0"/>
            </a:solidFill>
          </a:ln>
          <a:effectLst/>
        </p:spPr>
      </p:cxnSp>
      <p:sp>
        <p:nvSpPr>
          <p:cNvPr id="15" name="TextBox 14"/>
          <p:cNvSpPr txBox="1"/>
          <p:nvPr/>
        </p:nvSpPr>
        <p:spPr>
          <a:xfrm>
            <a:off x="676656" y="5897880"/>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6036B4"/>
                </a:solidFill>
                <a:latin typeface="Arial"/>
              </a:rPr>
              <a:t>Insert XY:  ab|cd  →  abXY|cd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OBSERVED</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10</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Piece table retained storage</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Recorded PieceTable retained capacity  /  5 October 2026</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Recorded 5 October 2026 · history-probe/ · PieceTable allocation, not RSS</a:t>
            </a:r>
          </a:p>
        </p:txBody>
      </p:sp>
      <p:sp>
        <p:nvSpPr>
          <p:cNvPr id="7" name="Rectangle 6"/>
          <p:cNvSpPr/>
          <p:nvPr/>
        </p:nvSpPr>
        <p:spPr>
          <a:xfrm>
            <a:off x="704088" y="2176272"/>
            <a:ext cx="10780776" cy="612648"/>
          </a:xfrm>
          <a:prstGeom prst="rect">
            <a:avLst/>
          </a:prstGeom>
          <a:solidFill>
            <a:srgbClr val="EEE8F9"/>
          </a:solidFill>
          <a:ln>
            <a:noFill/>
          </a:ln>
          <a:effectLst/>
        </p:spPr>
        <p:txBody>
          <a:bodyPr rtlCol="0" anchor="ctr"/>
          <a:lstStyle/>
          <a:p>
            <a:pPr algn="ctr"/>
          </a:p>
        </p:txBody>
      </p:sp>
      <p:sp>
        <p:nvSpPr>
          <p:cNvPr id="8" name="TextBox 7"/>
          <p:cNvSpPr txBox="1"/>
          <p:nvPr/>
        </p:nvSpPr>
        <p:spPr>
          <a:xfrm>
            <a:off x="877824" y="2331720"/>
            <a:ext cx="10415016" cy="393192"/>
          </a:xfrm>
          <a:prstGeom prst="rect">
            <a:avLst/>
          </a:prstGeom>
          <a:noFill/>
        </p:spPr>
        <p:txBody>
          <a:bodyPr wrap="none" lIns="0" rIns="0" tIns="0" bIns="0" anchor="t">
            <a:spAutoFit/>
          </a:bodyPr>
          <a:lstStyle/>
          <a:p>
            <a:pPr algn="ctr">
              <a:lnSpc>
                <a:spcPct val="103000"/>
              </a:lnSpc>
              <a:spcBef>
                <a:spcPts val="0"/>
              </a:spcBef>
              <a:spcAft>
                <a:spcPts val="0"/>
              </a:spcAft>
            </a:pPr>
            <a:r>
              <a:rPr sz="2400" b="1">
                <a:solidFill>
                  <a:srgbClr val="182438"/>
                </a:solidFill>
                <a:latin typeface="Arial"/>
              </a:rPr>
              <a:t>Same 8 KiB document     ·     One live piece before and after</a:t>
            </a:r>
          </a:p>
        </p:txBody>
      </p:sp>
      <p:sp>
        <p:nvSpPr>
          <p:cNvPr id="9" name="TextBox 8"/>
          <p:cNvSpPr txBox="1"/>
          <p:nvPr/>
        </p:nvSpPr>
        <p:spPr>
          <a:xfrm>
            <a:off x="740664" y="3410712"/>
            <a:ext cx="2606040" cy="457200"/>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182438"/>
                </a:solidFill>
                <a:latin typeface="Arial"/>
              </a:rPr>
              <a:t>Fresh load</a:t>
            </a:r>
          </a:p>
        </p:txBody>
      </p:sp>
      <p:sp>
        <p:nvSpPr>
          <p:cNvPr id="10" name="Rectangle 9"/>
          <p:cNvSpPr/>
          <p:nvPr/>
        </p:nvSpPr>
        <p:spPr>
          <a:xfrm>
            <a:off x="3520440" y="3300984"/>
            <a:ext cx="2252960" cy="612648"/>
          </a:xfrm>
          <a:prstGeom prst="rect">
            <a:avLst/>
          </a:prstGeom>
          <a:solidFill>
            <a:srgbClr val="596579"/>
          </a:solidFill>
          <a:ln>
            <a:noFill/>
          </a:ln>
          <a:effectLst/>
        </p:spPr>
        <p:txBody>
          <a:bodyPr rtlCol="0" anchor="ctr"/>
          <a:lstStyle/>
          <a:p>
            <a:pPr algn="ctr"/>
          </a:p>
        </p:txBody>
      </p:sp>
      <p:sp>
        <p:nvSpPr>
          <p:cNvPr id="11" name="TextBox 10"/>
          <p:cNvSpPr txBox="1"/>
          <p:nvPr/>
        </p:nvSpPr>
        <p:spPr>
          <a:xfrm>
            <a:off x="5901416" y="3392424"/>
            <a:ext cx="1170432" cy="512064"/>
          </a:xfrm>
          <a:prstGeom prst="rect">
            <a:avLst/>
          </a:prstGeom>
          <a:noFill/>
        </p:spPr>
        <p:txBody>
          <a:bodyPr wrap="none" lIns="0" rIns="0" tIns="0" bIns="0" anchor="t">
            <a:spAutoFit/>
          </a:bodyPr>
          <a:lstStyle/>
          <a:p>
            <a:pPr algn="l">
              <a:lnSpc>
                <a:spcPct val="103000"/>
              </a:lnSpc>
              <a:spcBef>
                <a:spcPts val="0"/>
              </a:spcBef>
              <a:spcAft>
                <a:spcPts val="0"/>
              </a:spcAft>
            </a:pPr>
            <a:r>
              <a:rPr sz="2900" b="1">
                <a:solidFill>
                  <a:srgbClr val="596579"/>
                </a:solidFill>
                <a:latin typeface="Arial"/>
              </a:rPr>
              <a:t>8.2</a:t>
            </a:r>
          </a:p>
        </p:txBody>
      </p:sp>
      <p:sp>
        <p:nvSpPr>
          <p:cNvPr id="12" name="TextBox 11"/>
          <p:cNvSpPr txBox="1"/>
          <p:nvPr/>
        </p:nvSpPr>
        <p:spPr>
          <a:xfrm>
            <a:off x="740664" y="4361688"/>
            <a:ext cx="2606040" cy="457200"/>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182438"/>
                </a:solidFill>
                <a:latin typeface="Arial"/>
              </a:rPr>
              <a:t>10,000 pairs</a:t>
            </a:r>
          </a:p>
        </p:txBody>
      </p:sp>
      <p:sp>
        <p:nvSpPr>
          <p:cNvPr id="13" name="Rectangle 12"/>
          <p:cNvSpPr/>
          <p:nvPr/>
        </p:nvSpPr>
        <p:spPr>
          <a:xfrm>
            <a:off x="3520440" y="4251960"/>
            <a:ext cx="6203463" cy="612648"/>
          </a:xfrm>
          <a:prstGeom prst="rect">
            <a:avLst/>
          </a:prstGeom>
          <a:solidFill>
            <a:srgbClr val="6036B4"/>
          </a:solidFill>
          <a:ln>
            <a:noFill/>
          </a:ln>
          <a:effectLst/>
        </p:spPr>
        <p:txBody>
          <a:bodyPr rtlCol="0" anchor="ctr"/>
          <a:lstStyle/>
          <a:p>
            <a:pPr algn="ctr"/>
          </a:p>
        </p:txBody>
      </p:sp>
      <p:sp>
        <p:nvSpPr>
          <p:cNvPr id="14" name="TextBox 13"/>
          <p:cNvSpPr txBox="1"/>
          <p:nvPr/>
        </p:nvSpPr>
        <p:spPr>
          <a:xfrm>
            <a:off x="9851919" y="4343400"/>
            <a:ext cx="1170432" cy="512064"/>
          </a:xfrm>
          <a:prstGeom prst="rect">
            <a:avLst/>
          </a:prstGeom>
          <a:noFill/>
        </p:spPr>
        <p:txBody>
          <a:bodyPr wrap="none" lIns="0" rIns="0" tIns="0" bIns="0" anchor="t">
            <a:spAutoFit/>
          </a:bodyPr>
          <a:lstStyle/>
          <a:p>
            <a:pPr algn="l">
              <a:lnSpc>
                <a:spcPct val="103000"/>
              </a:lnSpc>
              <a:spcBef>
                <a:spcPts val="0"/>
              </a:spcBef>
              <a:spcAft>
                <a:spcPts val="0"/>
              </a:spcAft>
            </a:pPr>
            <a:r>
              <a:rPr sz="2900" b="1">
                <a:solidFill>
                  <a:srgbClr val="6036B4"/>
                </a:solidFill>
                <a:latin typeface="Arial"/>
              </a:rPr>
              <a:t>22.5</a:t>
            </a:r>
          </a:p>
        </p:txBody>
      </p:sp>
      <p:cxnSp>
        <p:nvCxnSpPr>
          <p:cNvPr id="15" name="Connector 14"/>
          <p:cNvCxnSpPr/>
          <p:nvPr/>
        </p:nvCxnSpPr>
        <p:spPr>
          <a:xfrm>
            <a:off x="3520440" y="3182112"/>
            <a:ext cx="0" cy="1700784"/>
          </a:xfrm>
          <a:prstGeom prst="line">
            <a:avLst/>
          </a:prstGeom>
          <a:ln w="12700">
            <a:solidFill>
              <a:srgbClr val="CCD4E0"/>
            </a:solidFill>
          </a:ln>
          <a:effectLst/>
        </p:spPr>
      </p:cxnSp>
      <p:cxnSp>
        <p:nvCxnSpPr>
          <p:cNvPr id="16" name="Connector 15"/>
          <p:cNvCxnSpPr/>
          <p:nvPr/>
        </p:nvCxnSpPr>
        <p:spPr>
          <a:xfrm>
            <a:off x="3520440" y="4928616"/>
            <a:ext cx="0" cy="82296"/>
          </a:xfrm>
          <a:prstGeom prst="line">
            <a:avLst/>
          </a:prstGeom>
          <a:ln w="12700">
            <a:solidFill>
              <a:srgbClr val="CCD4E0"/>
            </a:solidFill>
          </a:ln>
          <a:effectLst/>
        </p:spPr>
      </p:cxnSp>
      <p:sp>
        <p:nvSpPr>
          <p:cNvPr id="17" name="TextBox 16"/>
          <p:cNvSpPr txBox="1"/>
          <p:nvPr/>
        </p:nvSpPr>
        <p:spPr>
          <a:xfrm>
            <a:off x="3273552" y="5093208"/>
            <a:ext cx="493776" cy="329184"/>
          </a:xfrm>
          <a:prstGeom prst="rect">
            <a:avLst/>
          </a:prstGeom>
          <a:noFill/>
        </p:spPr>
        <p:txBody>
          <a:bodyPr wrap="none" lIns="0" rIns="0" tIns="0" bIns="0" anchor="t">
            <a:spAutoFit/>
          </a:bodyPr>
          <a:lstStyle/>
          <a:p>
            <a:pPr algn="ctr">
              <a:lnSpc>
                <a:spcPct val="103000"/>
              </a:lnSpc>
              <a:spcBef>
                <a:spcPts val="0"/>
              </a:spcBef>
              <a:spcAft>
                <a:spcPts val="0"/>
              </a:spcAft>
            </a:pPr>
            <a:r>
              <a:rPr sz="1800" b="0">
                <a:solidFill>
                  <a:srgbClr val="596579"/>
                </a:solidFill>
                <a:latin typeface="Arial"/>
              </a:rPr>
              <a:t>0</a:t>
            </a:r>
          </a:p>
        </p:txBody>
      </p:sp>
      <p:cxnSp>
        <p:nvCxnSpPr>
          <p:cNvPr id="18" name="Connector 17"/>
          <p:cNvCxnSpPr/>
          <p:nvPr/>
        </p:nvCxnSpPr>
        <p:spPr>
          <a:xfrm>
            <a:off x="5730240" y="4928616"/>
            <a:ext cx="0" cy="82296"/>
          </a:xfrm>
          <a:prstGeom prst="line">
            <a:avLst/>
          </a:prstGeom>
          <a:ln w="12700">
            <a:solidFill>
              <a:srgbClr val="CCD4E0"/>
            </a:solidFill>
          </a:ln>
          <a:effectLst/>
        </p:spPr>
      </p:cxnSp>
      <p:sp>
        <p:nvSpPr>
          <p:cNvPr id="19" name="TextBox 18"/>
          <p:cNvSpPr txBox="1"/>
          <p:nvPr/>
        </p:nvSpPr>
        <p:spPr>
          <a:xfrm>
            <a:off x="5483351" y="5093208"/>
            <a:ext cx="493776" cy="329184"/>
          </a:xfrm>
          <a:prstGeom prst="rect">
            <a:avLst/>
          </a:prstGeom>
          <a:noFill/>
        </p:spPr>
        <p:txBody>
          <a:bodyPr wrap="none" lIns="0" rIns="0" tIns="0" bIns="0" anchor="t">
            <a:spAutoFit/>
          </a:bodyPr>
          <a:lstStyle/>
          <a:p>
            <a:pPr algn="ctr">
              <a:lnSpc>
                <a:spcPct val="103000"/>
              </a:lnSpc>
              <a:spcBef>
                <a:spcPts val="0"/>
              </a:spcBef>
              <a:spcAft>
                <a:spcPts val="0"/>
              </a:spcAft>
            </a:pPr>
            <a:r>
              <a:rPr sz="1800" b="0">
                <a:solidFill>
                  <a:srgbClr val="596579"/>
                </a:solidFill>
                <a:latin typeface="Arial"/>
              </a:rPr>
              <a:t>8</a:t>
            </a:r>
          </a:p>
        </p:txBody>
      </p:sp>
      <p:cxnSp>
        <p:nvCxnSpPr>
          <p:cNvPr id="20" name="Connector 19"/>
          <p:cNvCxnSpPr/>
          <p:nvPr/>
        </p:nvCxnSpPr>
        <p:spPr>
          <a:xfrm>
            <a:off x="7940040" y="4928616"/>
            <a:ext cx="0" cy="82296"/>
          </a:xfrm>
          <a:prstGeom prst="line">
            <a:avLst/>
          </a:prstGeom>
          <a:ln w="12700">
            <a:solidFill>
              <a:srgbClr val="CCD4E0"/>
            </a:solidFill>
          </a:ln>
          <a:effectLst/>
        </p:spPr>
      </p:cxnSp>
      <p:sp>
        <p:nvSpPr>
          <p:cNvPr id="21" name="TextBox 20"/>
          <p:cNvSpPr txBox="1"/>
          <p:nvPr/>
        </p:nvSpPr>
        <p:spPr>
          <a:xfrm>
            <a:off x="7693152" y="5093208"/>
            <a:ext cx="493776" cy="329184"/>
          </a:xfrm>
          <a:prstGeom prst="rect">
            <a:avLst/>
          </a:prstGeom>
          <a:noFill/>
        </p:spPr>
        <p:txBody>
          <a:bodyPr wrap="none" lIns="0" rIns="0" tIns="0" bIns="0" anchor="t">
            <a:spAutoFit/>
          </a:bodyPr>
          <a:lstStyle/>
          <a:p>
            <a:pPr algn="ctr">
              <a:lnSpc>
                <a:spcPct val="103000"/>
              </a:lnSpc>
              <a:spcBef>
                <a:spcPts val="0"/>
              </a:spcBef>
              <a:spcAft>
                <a:spcPts val="0"/>
              </a:spcAft>
            </a:pPr>
            <a:r>
              <a:rPr sz="1800" b="0">
                <a:solidFill>
                  <a:srgbClr val="596579"/>
                </a:solidFill>
                <a:latin typeface="Arial"/>
              </a:rPr>
              <a:t>16</a:t>
            </a:r>
          </a:p>
        </p:txBody>
      </p:sp>
      <p:cxnSp>
        <p:nvCxnSpPr>
          <p:cNvPr id="22" name="Connector 21"/>
          <p:cNvCxnSpPr/>
          <p:nvPr/>
        </p:nvCxnSpPr>
        <p:spPr>
          <a:xfrm>
            <a:off x="10149840" y="4928616"/>
            <a:ext cx="0" cy="82296"/>
          </a:xfrm>
          <a:prstGeom prst="line">
            <a:avLst/>
          </a:prstGeom>
          <a:ln w="12700">
            <a:solidFill>
              <a:srgbClr val="CCD4E0"/>
            </a:solidFill>
          </a:ln>
          <a:effectLst/>
        </p:spPr>
      </p:cxnSp>
      <p:sp>
        <p:nvSpPr>
          <p:cNvPr id="23" name="TextBox 22"/>
          <p:cNvSpPr txBox="1"/>
          <p:nvPr/>
        </p:nvSpPr>
        <p:spPr>
          <a:xfrm>
            <a:off x="9902952" y="5093208"/>
            <a:ext cx="493776" cy="329184"/>
          </a:xfrm>
          <a:prstGeom prst="rect">
            <a:avLst/>
          </a:prstGeom>
          <a:noFill/>
        </p:spPr>
        <p:txBody>
          <a:bodyPr wrap="none" lIns="0" rIns="0" tIns="0" bIns="0" anchor="t">
            <a:spAutoFit/>
          </a:bodyPr>
          <a:lstStyle/>
          <a:p>
            <a:pPr algn="ctr">
              <a:lnSpc>
                <a:spcPct val="103000"/>
              </a:lnSpc>
              <a:spcBef>
                <a:spcPts val="0"/>
              </a:spcBef>
              <a:spcAft>
                <a:spcPts val="0"/>
              </a:spcAft>
            </a:pPr>
            <a:r>
              <a:rPr sz="1800" b="0">
                <a:solidFill>
                  <a:srgbClr val="596579"/>
                </a:solidFill>
                <a:latin typeface="Arial"/>
              </a:rPr>
              <a:t>24</a:t>
            </a:r>
          </a:p>
        </p:txBody>
      </p:sp>
      <p:sp>
        <p:nvSpPr>
          <p:cNvPr id="24" name="TextBox 23"/>
          <p:cNvSpPr txBox="1"/>
          <p:nvPr/>
        </p:nvSpPr>
        <p:spPr>
          <a:xfrm>
            <a:off x="3520440" y="5504688"/>
            <a:ext cx="6629400" cy="393192"/>
          </a:xfrm>
          <a:prstGeom prst="rect">
            <a:avLst/>
          </a:prstGeom>
          <a:noFill/>
        </p:spPr>
        <p:txBody>
          <a:bodyPr wrap="none" lIns="0" rIns="0" tIns="0" bIns="0" anchor="t">
            <a:spAutoFit/>
          </a:bodyPr>
          <a:lstStyle/>
          <a:p>
            <a:pPr algn="ctr">
              <a:lnSpc>
                <a:spcPct val="103000"/>
              </a:lnSpc>
              <a:spcBef>
                <a:spcPts val="0"/>
              </a:spcBef>
              <a:spcAft>
                <a:spcPts val="0"/>
              </a:spcAft>
            </a:pPr>
            <a:r>
              <a:rPr sz="2300" b="0">
                <a:solidFill>
                  <a:srgbClr val="596579"/>
                </a:solidFill>
                <a:latin typeface="Arial"/>
              </a:rPr>
              <a:t>Reported allocation (KiB)</a:t>
            </a:r>
          </a:p>
        </p:txBody>
      </p:sp>
      <p:sp>
        <p:nvSpPr>
          <p:cNvPr id="25" name="TextBox 24"/>
          <p:cNvSpPr txBox="1"/>
          <p:nvPr/>
        </p:nvSpPr>
        <p:spPr>
          <a:xfrm>
            <a:off x="740664" y="6062472"/>
            <a:ext cx="10753344" cy="402336"/>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6036B4"/>
                </a:solidFill>
                <a:latin typeface="Arial"/>
              </a:rPr>
              <a:t>Fixed position · insert x, then backspace · 10,000 repetitions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PROPOSED</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11</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Edit-distance experiment</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Proposed: alternate insert/backspace pairs between A and B (32 MiB file)</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Proposed experiment · detailed protocol and controls in speaker notes</a:t>
            </a:r>
          </a:p>
        </p:txBody>
      </p:sp>
      <p:sp>
        <p:nvSpPr>
          <p:cNvPr id="7" name="TextBox 6"/>
          <p:cNvSpPr txBox="1"/>
          <p:nvPr/>
        </p:nvSpPr>
        <p:spPr>
          <a:xfrm>
            <a:off x="1261872" y="2359152"/>
            <a:ext cx="566928" cy="420624"/>
          </a:xfrm>
          <a:prstGeom prst="rect">
            <a:avLst/>
          </a:prstGeom>
          <a:noFill/>
        </p:spPr>
        <p:txBody>
          <a:bodyPr wrap="none" lIns="0" rIns="0" tIns="0" bIns="0" anchor="t">
            <a:spAutoFit/>
          </a:bodyPr>
          <a:lstStyle/>
          <a:p>
            <a:pPr algn="ctr">
              <a:lnSpc>
                <a:spcPct val="103000"/>
              </a:lnSpc>
              <a:spcBef>
                <a:spcPts val="0"/>
              </a:spcBef>
              <a:spcAft>
                <a:spcPts val="0"/>
              </a:spcAft>
            </a:pPr>
            <a:r>
              <a:rPr sz="2600" b="1">
                <a:solidFill>
                  <a:srgbClr val="6036B4"/>
                </a:solidFill>
                <a:latin typeface="Arial"/>
              </a:rPr>
              <a:t>A</a:t>
            </a:r>
          </a:p>
        </p:txBody>
      </p:sp>
      <p:sp>
        <p:nvSpPr>
          <p:cNvPr id="8" name="TextBox 7"/>
          <p:cNvSpPr txBox="1"/>
          <p:nvPr/>
        </p:nvSpPr>
        <p:spPr>
          <a:xfrm>
            <a:off x="8110727" y="2359152"/>
            <a:ext cx="566928" cy="420624"/>
          </a:xfrm>
          <a:prstGeom prst="rect">
            <a:avLst/>
          </a:prstGeom>
          <a:noFill/>
        </p:spPr>
        <p:txBody>
          <a:bodyPr wrap="none" lIns="0" rIns="0" tIns="0" bIns="0" anchor="t">
            <a:spAutoFit/>
          </a:bodyPr>
          <a:lstStyle/>
          <a:p>
            <a:pPr algn="ctr">
              <a:lnSpc>
                <a:spcPct val="103000"/>
              </a:lnSpc>
              <a:spcBef>
                <a:spcPts val="0"/>
              </a:spcBef>
              <a:spcAft>
                <a:spcPts val="0"/>
              </a:spcAft>
            </a:pPr>
            <a:r>
              <a:rPr sz="2600" b="1">
                <a:solidFill>
                  <a:srgbClr val="6036B4"/>
                </a:solidFill>
                <a:latin typeface="Arial"/>
              </a:rPr>
              <a:t>B</a:t>
            </a:r>
          </a:p>
        </p:txBody>
      </p:sp>
      <p:sp>
        <p:nvSpPr>
          <p:cNvPr id="9" name="Rectangle 8"/>
          <p:cNvSpPr/>
          <p:nvPr/>
        </p:nvSpPr>
        <p:spPr>
          <a:xfrm>
            <a:off x="941832" y="2944368"/>
            <a:ext cx="10296144" cy="265176"/>
          </a:xfrm>
          <a:prstGeom prst="rect">
            <a:avLst/>
          </a:prstGeom>
          <a:solidFill>
            <a:srgbClr val="CCD4E0"/>
          </a:solidFill>
          <a:ln>
            <a:noFill/>
          </a:ln>
          <a:effectLst/>
        </p:spPr>
        <p:txBody>
          <a:bodyPr rtlCol="0" anchor="ctr"/>
          <a:lstStyle/>
          <a:p>
            <a:pPr algn="ctr"/>
          </a:p>
        </p:txBody>
      </p:sp>
      <p:cxnSp>
        <p:nvCxnSpPr>
          <p:cNvPr id="10" name="Connector 9"/>
          <p:cNvCxnSpPr/>
          <p:nvPr/>
        </p:nvCxnSpPr>
        <p:spPr>
          <a:xfrm>
            <a:off x="1545336" y="2816352"/>
            <a:ext cx="0" cy="585216"/>
          </a:xfrm>
          <a:prstGeom prst="line">
            <a:avLst/>
          </a:prstGeom>
          <a:ln w="29209">
            <a:solidFill>
              <a:srgbClr val="6036B4"/>
            </a:solidFill>
          </a:ln>
          <a:effectLst/>
        </p:spPr>
      </p:cxnSp>
      <p:sp>
        <p:nvSpPr>
          <p:cNvPr id="11" name="Oval 10"/>
          <p:cNvSpPr/>
          <p:nvPr/>
        </p:nvSpPr>
        <p:spPr>
          <a:xfrm>
            <a:off x="1476756" y="3008376"/>
            <a:ext cx="137160" cy="137160"/>
          </a:xfrm>
          <a:prstGeom prst="ellipse">
            <a:avLst/>
          </a:prstGeom>
          <a:solidFill>
            <a:srgbClr val="6036B4"/>
          </a:solidFill>
          <a:ln>
            <a:noFill/>
          </a:ln>
          <a:effectLst/>
        </p:spPr>
        <p:txBody>
          <a:bodyPr rtlCol="0" anchor="ctr"/>
          <a:lstStyle/>
          <a:p>
            <a:pPr algn="ctr"/>
          </a:p>
        </p:txBody>
      </p:sp>
      <p:cxnSp>
        <p:nvCxnSpPr>
          <p:cNvPr id="12" name="Connector 11"/>
          <p:cNvCxnSpPr/>
          <p:nvPr/>
        </p:nvCxnSpPr>
        <p:spPr>
          <a:xfrm>
            <a:off x="8394192" y="2816352"/>
            <a:ext cx="0" cy="585216"/>
          </a:xfrm>
          <a:prstGeom prst="line">
            <a:avLst/>
          </a:prstGeom>
          <a:ln w="29209">
            <a:solidFill>
              <a:srgbClr val="6036B4"/>
            </a:solidFill>
          </a:ln>
          <a:effectLst/>
        </p:spPr>
      </p:cxnSp>
      <p:sp>
        <p:nvSpPr>
          <p:cNvPr id="13" name="Oval 12"/>
          <p:cNvSpPr/>
          <p:nvPr/>
        </p:nvSpPr>
        <p:spPr>
          <a:xfrm>
            <a:off x="8325612" y="3008376"/>
            <a:ext cx="137160" cy="137160"/>
          </a:xfrm>
          <a:prstGeom prst="ellipse">
            <a:avLst/>
          </a:prstGeom>
          <a:solidFill>
            <a:srgbClr val="6036B4"/>
          </a:solidFill>
          <a:ln>
            <a:noFill/>
          </a:ln>
          <a:effectLst/>
        </p:spPr>
        <p:txBody>
          <a:bodyPr rtlCol="0" anchor="ctr"/>
          <a:lstStyle/>
          <a:p>
            <a:pPr algn="ctr"/>
          </a:p>
        </p:txBody>
      </p:sp>
      <p:cxnSp>
        <p:nvCxnSpPr>
          <p:cNvPr id="14" name="Connector 13"/>
          <p:cNvCxnSpPr/>
          <p:nvPr/>
        </p:nvCxnSpPr>
        <p:spPr>
          <a:xfrm>
            <a:off x="1545336" y="3712463"/>
            <a:ext cx="6848856" cy="0"/>
          </a:xfrm>
          <a:prstGeom prst="line">
            <a:avLst/>
          </a:prstGeom>
          <a:ln w="25400">
            <a:solidFill>
              <a:srgbClr val="6036B4"/>
            </a:solidFill>
            <a:headEnd type="triangle" w="med" len="med"/>
            <a:tailEnd type="triangle" w="med" len="med"/>
          </a:ln>
          <a:effectLst/>
        </p:spPr>
      </p:cxnSp>
      <p:sp>
        <p:nvSpPr>
          <p:cNvPr id="15" name="TextBox 14"/>
          <p:cNvSpPr txBox="1"/>
          <p:nvPr/>
        </p:nvSpPr>
        <p:spPr>
          <a:xfrm>
            <a:off x="3822191" y="3895344"/>
            <a:ext cx="2304288" cy="438912"/>
          </a:xfrm>
          <a:prstGeom prst="rect">
            <a:avLst/>
          </a:prstGeom>
          <a:noFill/>
        </p:spPr>
        <p:txBody>
          <a:bodyPr wrap="none" lIns="0" rIns="0" tIns="0" bIns="0" anchor="t">
            <a:spAutoFit/>
          </a:bodyPr>
          <a:lstStyle/>
          <a:p>
            <a:pPr algn="ctr">
              <a:lnSpc>
                <a:spcPct val="103000"/>
              </a:lnSpc>
              <a:spcBef>
                <a:spcPts val="0"/>
              </a:spcBef>
              <a:spcAft>
                <a:spcPts val="0"/>
              </a:spcAft>
            </a:pPr>
            <a:r>
              <a:rPr sz="2500" b="1">
                <a:solidFill>
                  <a:srgbClr val="6036B4"/>
                </a:solidFill>
                <a:latin typeface="Arial"/>
              </a:rPr>
              <a:t>Distance d</a:t>
            </a:r>
          </a:p>
        </p:txBody>
      </p:sp>
      <p:sp>
        <p:nvSpPr>
          <p:cNvPr id="16" name="Rectangle 15"/>
          <p:cNvSpPr/>
          <p:nvPr/>
        </p:nvSpPr>
        <p:spPr>
          <a:xfrm>
            <a:off x="960120" y="4663440"/>
            <a:ext cx="2148840" cy="59436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500" b="1">
                <a:solidFill>
                  <a:srgbClr val="182438"/>
                </a:solidFill>
                <a:latin typeface="Arial"/>
              </a:rPr>
              <a:t>1 KiB</a:t>
            </a:r>
          </a:p>
        </p:txBody>
      </p:sp>
      <p:sp>
        <p:nvSpPr>
          <p:cNvPr id="17" name="Rectangle 16"/>
          <p:cNvSpPr/>
          <p:nvPr/>
        </p:nvSpPr>
        <p:spPr>
          <a:xfrm>
            <a:off x="3675887" y="4663440"/>
            <a:ext cx="2148840" cy="59436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500" b="1">
                <a:solidFill>
                  <a:srgbClr val="182438"/>
                </a:solidFill>
                <a:latin typeface="Arial"/>
              </a:rPr>
              <a:t>64 KiB</a:t>
            </a:r>
          </a:p>
        </p:txBody>
      </p:sp>
      <p:sp>
        <p:nvSpPr>
          <p:cNvPr id="18" name="Rectangle 17"/>
          <p:cNvSpPr/>
          <p:nvPr/>
        </p:nvSpPr>
        <p:spPr>
          <a:xfrm>
            <a:off x="6391656" y="4663440"/>
            <a:ext cx="2148840" cy="59436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500" b="1">
                <a:solidFill>
                  <a:srgbClr val="182438"/>
                </a:solidFill>
                <a:latin typeface="Arial"/>
              </a:rPr>
              <a:t>1 MiB</a:t>
            </a:r>
          </a:p>
        </p:txBody>
      </p:sp>
      <p:sp>
        <p:nvSpPr>
          <p:cNvPr id="19" name="Rectangle 18"/>
          <p:cNvSpPr/>
          <p:nvPr/>
        </p:nvSpPr>
        <p:spPr>
          <a:xfrm>
            <a:off x="9107424" y="4663440"/>
            <a:ext cx="2148840" cy="594360"/>
          </a:xfrm>
          <a:prstGeom prst="rect">
            <a:avLst/>
          </a:prstGeom>
          <a:solidFill>
            <a:srgbClr val="FFFFFF"/>
          </a:solidFill>
          <a:ln w="15240">
            <a:solidFill>
              <a:srgbClr val="CCD4E0"/>
            </a:solidFill>
          </a:ln>
          <a:effectLst/>
        </p:spPr>
        <p:txBody>
          <a:bodyPr rtlCol="0" anchor="ctr" wrap="none" lIns="64008" rIns="64008" tIns="0" bIns="0"/>
          <a:lstStyle/>
          <a:p>
            <a:pPr algn="ctr">
              <a:lnSpc>
                <a:spcPct val="103000"/>
              </a:lnSpc>
              <a:spcBef>
                <a:spcPts val="0"/>
              </a:spcBef>
              <a:spcAft>
                <a:spcPts val="0"/>
              </a:spcAft>
            </a:pPr>
            <a:r>
              <a:rPr sz="2500" b="1">
                <a:solidFill>
                  <a:srgbClr val="182438"/>
                </a:solidFill>
                <a:latin typeface="Arial"/>
              </a:rPr>
              <a:t>16 MiB</a:t>
            </a:r>
          </a:p>
        </p:txBody>
      </p:sp>
      <p:cxnSp>
        <p:nvCxnSpPr>
          <p:cNvPr id="20" name="Connector 19"/>
          <p:cNvCxnSpPr/>
          <p:nvPr/>
        </p:nvCxnSpPr>
        <p:spPr>
          <a:xfrm>
            <a:off x="658368" y="5586984"/>
            <a:ext cx="10872216" cy="0"/>
          </a:xfrm>
          <a:prstGeom prst="line">
            <a:avLst/>
          </a:prstGeom>
          <a:ln w="12700">
            <a:solidFill>
              <a:srgbClr val="CCD4E0"/>
            </a:solidFill>
          </a:ln>
          <a:effectLst/>
        </p:spPr>
      </p:cxnSp>
      <p:sp>
        <p:nvSpPr>
          <p:cNvPr id="21" name="TextBox 20"/>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Measure latency. Test whether bytes moved explain the trend.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PROPOSED</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12</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Compaction experiment</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Proposed variant  /  test only if retained storage matters at target scale</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Conditional variant · probe evidence and proposal, Modified structures</a:t>
            </a:r>
          </a:p>
        </p:txBody>
      </p:sp>
      <p:sp>
        <p:nvSpPr>
          <p:cNvPr id="7" name="TextBox 6"/>
          <p:cNvSpPr txBox="1"/>
          <p:nvPr/>
        </p:nvSpPr>
        <p:spPr>
          <a:xfrm>
            <a:off x="740664" y="2331720"/>
            <a:ext cx="5065776" cy="484632"/>
          </a:xfrm>
          <a:prstGeom prst="rect">
            <a:avLst/>
          </a:prstGeom>
          <a:noFill/>
        </p:spPr>
        <p:txBody>
          <a:bodyPr wrap="none" lIns="0" rIns="0" tIns="0" bIns="0" anchor="t">
            <a:spAutoFit/>
          </a:bodyPr>
          <a:lstStyle/>
          <a:p>
            <a:pPr algn="l">
              <a:lnSpc>
                <a:spcPct val="103000"/>
              </a:lnSpc>
              <a:spcBef>
                <a:spcPts val="0"/>
              </a:spcBef>
              <a:spcAft>
                <a:spcPts val="0"/>
              </a:spcAft>
            </a:pPr>
            <a:r>
              <a:rPr sz="2900" b="1">
                <a:solidFill>
                  <a:srgbClr val="182438"/>
                </a:solidFill>
                <a:latin typeface="Arial"/>
              </a:rPr>
              <a:t>Retained storage</a:t>
            </a:r>
          </a:p>
        </p:txBody>
      </p:sp>
      <p:sp>
        <p:nvSpPr>
          <p:cNvPr id="8" name="TextBox 7"/>
          <p:cNvSpPr txBox="1"/>
          <p:nvPr/>
        </p:nvSpPr>
        <p:spPr>
          <a:xfrm>
            <a:off x="6876288" y="2331720"/>
            <a:ext cx="4544568" cy="484632"/>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182438"/>
                </a:solidFill>
                <a:latin typeface="Arial"/>
              </a:rPr>
              <a:t>After candidate compaction</a:t>
            </a:r>
          </a:p>
        </p:txBody>
      </p:sp>
      <p:sp>
        <p:nvSpPr>
          <p:cNvPr id="9" name="Rectangle 8"/>
          <p:cNvSpPr/>
          <p:nvPr/>
        </p:nvSpPr>
        <p:spPr>
          <a:xfrm>
            <a:off x="768096" y="3337560"/>
            <a:ext cx="466344" cy="740664"/>
          </a:xfrm>
          <a:prstGeom prst="rect">
            <a:avLst/>
          </a:prstGeom>
          <a:solidFill>
            <a:srgbClr val="596579"/>
          </a:solidFill>
          <a:ln>
            <a:noFill/>
          </a:ln>
          <a:effectLst/>
        </p:spPr>
        <p:txBody>
          <a:bodyPr rtlCol="0" anchor="ctr"/>
          <a:lstStyle/>
          <a:p>
            <a:pPr algn="ctr"/>
          </a:p>
        </p:txBody>
      </p:sp>
      <p:sp>
        <p:nvSpPr>
          <p:cNvPr id="10" name="Rectangle 9"/>
          <p:cNvSpPr/>
          <p:nvPr/>
        </p:nvSpPr>
        <p:spPr>
          <a:xfrm>
            <a:off x="1344168" y="3337560"/>
            <a:ext cx="466344" cy="740664"/>
          </a:xfrm>
          <a:prstGeom prst="rect">
            <a:avLst/>
          </a:prstGeom>
          <a:solidFill>
            <a:srgbClr val="596579"/>
          </a:solidFill>
          <a:ln>
            <a:noFill/>
          </a:ln>
          <a:effectLst/>
        </p:spPr>
        <p:txBody>
          <a:bodyPr rtlCol="0" anchor="ctr"/>
          <a:lstStyle/>
          <a:p>
            <a:pPr algn="ctr"/>
          </a:p>
        </p:txBody>
      </p:sp>
      <p:sp>
        <p:nvSpPr>
          <p:cNvPr id="11" name="Rectangle 10"/>
          <p:cNvSpPr/>
          <p:nvPr/>
        </p:nvSpPr>
        <p:spPr>
          <a:xfrm>
            <a:off x="1920240" y="3337560"/>
            <a:ext cx="466344" cy="740664"/>
          </a:xfrm>
          <a:prstGeom prst="rect">
            <a:avLst/>
          </a:prstGeom>
          <a:solidFill>
            <a:srgbClr val="6036B4"/>
          </a:solidFill>
          <a:ln>
            <a:noFill/>
          </a:ln>
          <a:effectLst/>
        </p:spPr>
        <p:txBody>
          <a:bodyPr rtlCol="0" anchor="ctr"/>
          <a:lstStyle/>
          <a:p>
            <a:pPr algn="ctr"/>
          </a:p>
        </p:txBody>
      </p:sp>
      <p:sp>
        <p:nvSpPr>
          <p:cNvPr id="12" name="Rectangle 11"/>
          <p:cNvSpPr/>
          <p:nvPr/>
        </p:nvSpPr>
        <p:spPr>
          <a:xfrm>
            <a:off x="2496312" y="3337560"/>
            <a:ext cx="466344" cy="740664"/>
          </a:xfrm>
          <a:prstGeom prst="rect">
            <a:avLst/>
          </a:prstGeom>
          <a:solidFill>
            <a:srgbClr val="6036B4"/>
          </a:solidFill>
          <a:ln>
            <a:noFill/>
          </a:ln>
          <a:effectLst/>
        </p:spPr>
        <p:txBody>
          <a:bodyPr rtlCol="0" anchor="ctr"/>
          <a:lstStyle/>
          <a:p>
            <a:pPr algn="ctr"/>
          </a:p>
        </p:txBody>
      </p:sp>
      <p:sp>
        <p:nvSpPr>
          <p:cNvPr id="13" name="Rectangle 12"/>
          <p:cNvSpPr/>
          <p:nvPr/>
        </p:nvSpPr>
        <p:spPr>
          <a:xfrm>
            <a:off x="3072384" y="3337560"/>
            <a:ext cx="466344" cy="740664"/>
          </a:xfrm>
          <a:prstGeom prst="rect">
            <a:avLst/>
          </a:prstGeom>
          <a:solidFill>
            <a:srgbClr val="6036B4"/>
          </a:solidFill>
          <a:ln>
            <a:noFill/>
          </a:ln>
          <a:effectLst/>
        </p:spPr>
        <p:txBody>
          <a:bodyPr rtlCol="0" anchor="ctr"/>
          <a:lstStyle/>
          <a:p>
            <a:pPr algn="ctr"/>
          </a:p>
        </p:txBody>
      </p:sp>
      <p:sp>
        <p:nvSpPr>
          <p:cNvPr id="14" name="Rectangle 13"/>
          <p:cNvSpPr/>
          <p:nvPr/>
        </p:nvSpPr>
        <p:spPr>
          <a:xfrm>
            <a:off x="3648456" y="3337560"/>
            <a:ext cx="466344" cy="740664"/>
          </a:xfrm>
          <a:prstGeom prst="rect">
            <a:avLst/>
          </a:prstGeom>
          <a:solidFill>
            <a:srgbClr val="6036B4"/>
          </a:solidFill>
          <a:ln>
            <a:noFill/>
          </a:ln>
          <a:effectLst/>
        </p:spPr>
        <p:txBody>
          <a:bodyPr rtlCol="0" anchor="ctr"/>
          <a:lstStyle/>
          <a:p>
            <a:pPr algn="ctr"/>
          </a:p>
        </p:txBody>
      </p:sp>
      <p:sp>
        <p:nvSpPr>
          <p:cNvPr id="15" name="Rectangle 14"/>
          <p:cNvSpPr/>
          <p:nvPr/>
        </p:nvSpPr>
        <p:spPr>
          <a:xfrm>
            <a:off x="4224528" y="3337560"/>
            <a:ext cx="466344" cy="740664"/>
          </a:xfrm>
          <a:prstGeom prst="rect">
            <a:avLst/>
          </a:prstGeom>
          <a:solidFill>
            <a:srgbClr val="6036B4"/>
          </a:solidFill>
          <a:ln>
            <a:noFill/>
          </a:ln>
          <a:effectLst/>
        </p:spPr>
        <p:txBody>
          <a:bodyPr rtlCol="0" anchor="ctr"/>
          <a:lstStyle/>
          <a:p>
            <a:pPr algn="ctr"/>
          </a:p>
        </p:txBody>
      </p:sp>
      <p:sp>
        <p:nvSpPr>
          <p:cNvPr id="16" name="Rectangle 15"/>
          <p:cNvSpPr/>
          <p:nvPr/>
        </p:nvSpPr>
        <p:spPr>
          <a:xfrm>
            <a:off x="6894576" y="3337560"/>
            <a:ext cx="466344" cy="740664"/>
          </a:xfrm>
          <a:prstGeom prst="rect">
            <a:avLst/>
          </a:prstGeom>
          <a:solidFill>
            <a:srgbClr val="596579"/>
          </a:solidFill>
          <a:ln>
            <a:noFill/>
          </a:ln>
          <a:effectLst/>
        </p:spPr>
        <p:txBody>
          <a:bodyPr rtlCol="0" anchor="ctr"/>
          <a:lstStyle/>
          <a:p>
            <a:pPr algn="ctr"/>
          </a:p>
        </p:txBody>
      </p:sp>
      <p:sp>
        <p:nvSpPr>
          <p:cNvPr id="17" name="Rectangle 16"/>
          <p:cNvSpPr/>
          <p:nvPr/>
        </p:nvSpPr>
        <p:spPr>
          <a:xfrm>
            <a:off x="7470648" y="3337560"/>
            <a:ext cx="466344" cy="740664"/>
          </a:xfrm>
          <a:prstGeom prst="rect">
            <a:avLst/>
          </a:prstGeom>
          <a:solidFill>
            <a:srgbClr val="596579"/>
          </a:solidFill>
          <a:ln>
            <a:noFill/>
          </a:ln>
          <a:effectLst/>
        </p:spPr>
        <p:txBody>
          <a:bodyPr rtlCol="0" anchor="ctr"/>
          <a:lstStyle/>
          <a:p>
            <a:pPr algn="ctr"/>
          </a:p>
        </p:txBody>
      </p:sp>
      <p:cxnSp>
        <p:nvCxnSpPr>
          <p:cNvPr id="18" name="Connector 17"/>
          <p:cNvCxnSpPr/>
          <p:nvPr/>
        </p:nvCxnSpPr>
        <p:spPr>
          <a:xfrm>
            <a:off x="5312664" y="3707891"/>
            <a:ext cx="987552" cy="0"/>
          </a:xfrm>
          <a:prstGeom prst="line">
            <a:avLst/>
          </a:prstGeom>
          <a:ln w="29209">
            <a:solidFill>
              <a:srgbClr val="6036B4"/>
            </a:solidFill>
            <a:tailEnd type="triangle" w="med" len="med"/>
          </a:ln>
          <a:effectLst/>
        </p:spPr>
      </p:cxnSp>
      <p:sp>
        <p:nvSpPr>
          <p:cNvPr id="19" name="TextBox 18"/>
          <p:cNvSpPr txBox="1"/>
          <p:nvPr/>
        </p:nvSpPr>
        <p:spPr>
          <a:xfrm>
            <a:off x="749808" y="4343400"/>
            <a:ext cx="5742432" cy="457200"/>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Live text + unreferenced storage</a:t>
            </a:r>
          </a:p>
        </p:txBody>
      </p:sp>
      <p:sp>
        <p:nvSpPr>
          <p:cNvPr id="20" name="TextBox 19"/>
          <p:cNvSpPr txBox="1"/>
          <p:nvPr/>
        </p:nvSpPr>
        <p:spPr>
          <a:xfrm>
            <a:off x="6876288" y="4343400"/>
            <a:ext cx="4498848" cy="457200"/>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Same logical text</a:t>
            </a:r>
          </a:p>
        </p:txBody>
      </p:sp>
      <p:sp>
        <p:nvSpPr>
          <p:cNvPr id="21" name="TextBox 20"/>
          <p:cNvSpPr txBox="1"/>
          <p:nvPr/>
        </p:nvSpPr>
        <p:spPr>
          <a:xfrm>
            <a:off x="740664" y="5111496"/>
            <a:ext cx="5020056" cy="429768"/>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6036B4"/>
                </a:solidFill>
                <a:latin typeface="Arial"/>
              </a:rPr>
              <a:t>Possible saving</a:t>
            </a:r>
          </a:p>
        </p:txBody>
      </p:sp>
      <p:sp>
        <p:nvSpPr>
          <p:cNvPr id="22" name="TextBox 21"/>
          <p:cNvSpPr txBox="1"/>
          <p:nvPr/>
        </p:nvSpPr>
        <p:spPr>
          <a:xfrm>
            <a:off x="6876288" y="5111496"/>
            <a:ext cx="4498848" cy="429768"/>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6036B4"/>
                </a:solidFill>
                <a:latin typeface="Arial"/>
              </a:rPr>
              <a:t>Rebuild work + pauses</a:t>
            </a:r>
          </a:p>
        </p:txBody>
      </p:sp>
      <p:cxnSp>
        <p:nvCxnSpPr>
          <p:cNvPr id="23" name="Connector 22"/>
          <p:cNvCxnSpPr/>
          <p:nvPr/>
        </p:nvCxnSpPr>
        <p:spPr>
          <a:xfrm>
            <a:off x="658368" y="5586984"/>
            <a:ext cx="10872216" cy="0"/>
          </a:xfrm>
          <a:prstGeom prst="line">
            <a:avLst/>
          </a:prstGeom>
          <a:ln w="12700">
            <a:solidFill>
              <a:srgbClr val="CCD4E0"/>
            </a:solidFill>
          </a:ln>
          <a:effectLst/>
        </p:spPr>
      </p:cxnSp>
      <p:sp>
        <p:nvSpPr>
          <p:cNvPr id="24" name="TextBox 23"/>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Compare retained storage, latency and semantic equivalence.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PLAN</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13</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Project deliverables</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Planning estimates from the proposal</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Planned outputs · Project proposal, Methodology and Milestones</a:t>
            </a:r>
          </a:p>
        </p:txBody>
      </p:sp>
      <p:sp>
        <p:nvSpPr>
          <p:cNvPr id="7" name="TextBox 6"/>
          <p:cNvSpPr txBox="1"/>
          <p:nvPr/>
        </p:nvSpPr>
        <p:spPr>
          <a:xfrm>
            <a:off x="731520" y="2377440"/>
            <a:ext cx="566928" cy="557784"/>
          </a:xfrm>
          <a:prstGeom prst="rect">
            <a:avLst/>
          </a:prstGeom>
          <a:noFill/>
        </p:spPr>
        <p:txBody>
          <a:bodyPr wrap="none" lIns="0" rIns="0" tIns="0" bIns="0" anchor="t">
            <a:spAutoFit/>
          </a:bodyPr>
          <a:lstStyle/>
          <a:p>
            <a:pPr algn="l">
              <a:lnSpc>
                <a:spcPct val="103000"/>
              </a:lnSpc>
              <a:spcBef>
                <a:spcPts val="0"/>
              </a:spcBef>
              <a:spcAft>
                <a:spcPts val="0"/>
              </a:spcAft>
            </a:pPr>
            <a:r>
              <a:rPr sz="3100" b="1">
                <a:solidFill>
                  <a:srgbClr val="6036B4"/>
                </a:solidFill>
                <a:latin typeface="Arial"/>
              </a:rPr>
              <a:t>01</a:t>
            </a:r>
          </a:p>
        </p:txBody>
      </p:sp>
      <p:sp>
        <p:nvSpPr>
          <p:cNvPr id="8" name="TextBox 7"/>
          <p:cNvSpPr txBox="1"/>
          <p:nvPr/>
        </p:nvSpPr>
        <p:spPr>
          <a:xfrm>
            <a:off x="1719072" y="2441448"/>
            <a:ext cx="2980944" cy="466344"/>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Nov–Dec 2026</a:t>
            </a:r>
          </a:p>
        </p:txBody>
      </p:sp>
      <p:sp>
        <p:nvSpPr>
          <p:cNvPr id="9" name="TextBox 8"/>
          <p:cNvSpPr txBox="1"/>
          <p:nvPr/>
        </p:nvSpPr>
        <p:spPr>
          <a:xfrm>
            <a:off x="4919472" y="2377440"/>
            <a:ext cx="6492240" cy="521207"/>
          </a:xfrm>
          <a:prstGeom prst="rect">
            <a:avLst/>
          </a:prstGeom>
          <a:noFill/>
        </p:spPr>
        <p:txBody>
          <a:bodyPr wrap="none" lIns="0" rIns="0" tIns="0" bIns="0" anchor="t">
            <a:spAutoFit/>
          </a:bodyPr>
          <a:lstStyle/>
          <a:p>
            <a:pPr algn="l">
              <a:lnSpc>
                <a:spcPct val="103000"/>
              </a:lnSpc>
              <a:spcBef>
                <a:spcPts val="0"/>
              </a:spcBef>
              <a:spcAft>
                <a:spcPts val="0"/>
              </a:spcAft>
            </a:pPr>
            <a:r>
              <a:rPr sz="2800" b="1">
                <a:solidFill>
                  <a:srgbClr val="182438"/>
                </a:solidFill>
                <a:latin typeface="Arial"/>
              </a:rPr>
              <a:t>Validate the harness</a:t>
            </a:r>
          </a:p>
        </p:txBody>
      </p:sp>
      <p:sp>
        <p:nvSpPr>
          <p:cNvPr id="10" name="TextBox 9"/>
          <p:cNvSpPr txBox="1"/>
          <p:nvPr/>
        </p:nvSpPr>
        <p:spPr>
          <a:xfrm>
            <a:off x="4928616" y="2843784"/>
            <a:ext cx="6492240" cy="402336"/>
          </a:xfrm>
          <a:prstGeom prst="rect">
            <a:avLst/>
          </a:prstGeom>
          <a:noFill/>
        </p:spPr>
        <p:txBody>
          <a:bodyPr wrap="none" lIns="0" rIns="0" tIns="0" bIns="0" anchor="t">
            <a:spAutoFit/>
          </a:bodyPr>
          <a:lstStyle/>
          <a:p>
            <a:pPr algn="l">
              <a:lnSpc>
                <a:spcPct val="103000"/>
              </a:lnSpc>
              <a:spcBef>
                <a:spcPts val="0"/>
              </a:spcBef>
              <a:spcAft>
                <a:spcPts val="0"/>
              </a:spcAft>
            </a:pPr>
            <a:r>
              <a:rPr sz="2200" b="0">
                <a:solidFill>
                  <a:srgbClr val="596579"/>
                </a:solidFill>
                <a:latin typeface="Arial"/>
              </a:rPr>
              <a:t>Operation timing + counters</a:t>
            </a:r>
          </a:p>
        </p:txBody>
      </p:sp>
      <p:cxnSp>
        <p:nvCxnSpPr>
          <p:cNvPr id="11" name="Connector 10"/>
          <p:cNvCxnSpPr/>
          <p:nvPr/>
        </p:nvCxnSpPr>
        <p:spPr>
          <a:xfrm>
            <a:off x="740664" y="3209544"/>
            <a:ext cx="10716768" cy="0"/>
          </a:xfrm>
          <a:prstGeom prst="line">
            <a:avLst/>
          </a:prstGeom>
          <a:ln w="12700">
            <a:solidFill>
              <a:srgbClr val="CCD4E0"/>
            </a:solidFill>
          </a:ln>
          <a:effectLst/>
        </p:spPr>
      </p:cxnSp>
      <p:sp>
        <p:nvSpPr>
          <p:cNvPr id="12" name="TextBox 11"/>
          <p:cNvSpPr txBox="1"/>
          <p:nvPr/>
        </p:nvSpPr>
        <p:spPr>
          <a:xfrm>
            <a:off x="731520" y="3374136"/>
            <a:ext cx="566928" cy="557784"/>
          </a:xfrm>
          <a:prstGeom prst="rect">
            <a:avLst/>
          </a:prstGeom>
          <a:noFill/>
        </p:spPr>
        <p:txBody>
          <a:bodyPr wrap="none" lIns="0" rIns="0" tIns="0" bIns="0" anchor="t">
            <a:spAutoFit/>
          </a:bodyPr>
          <a:lstStyle/>
          <a:p>
            <a:pPr algn="l">
              <a:lnSpc>
                <a:spcPct val="103000"/>
              </a:lnSpc>
              <a:spcBef>
                <a:spcPts val="0"/>
              </a:spcBef>
              <a:spcAft>
                <a:spcPts val="0"/>
              </a:spcAft>
            </a:pPr>
            <a:r>
              <a:rPr sz="3100" b="1">
                <a:solidFill>
                  <a:srgbClr val="6036B4"/>
                </a:solidFill>
                <a:latin typeface="Arial"/>
              </a:rPr>
              <a:t>02</a:t>
            </a:r>
          </a:p>
        </p:txBody>
      </p:sp>
      <p:sp>
        <p:nvSpPr>
          <p:cNvPr id="13" name="TextBox 12"/>
          <p:cNvSpPr txBox="1"/>
          <p:nvPr/>
        </p:nvSpPr>
        <p:spPr>
          <a:xfrm>
            <a:off x="1719072" y="3438144"/>
            <a:ext cx="2980944" cy="466344"/>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Dec 2026–Jan 2027</a:t>
            </a:r>
          </a:p>
        </p:txBody>
      </p:sp>
      <p:sp>
        <p:nvSpPr>
          <p:cNvPr id="14" name="TextBox 13"/>
          <p:cNvSpPr txBox="1"/>
          <p:nvPr/>
        </p:nvSpPr>
        <p:spPr>
          <a:xfrm>
            <a:off x="4919472" y="3374136"/>
            <a:ext cx="6492240" cy="521207"/>
          </a:xfrm>
          <a:prstGeom prst="rect">
            <a:avLst/>
          </a:prstGeom>
          <a:noFill/>
        </p:spPr>
        <p:txBody>
          <a:bodyPr wrap="none" lIns="0" rIns="0" tIns="0" bIns="0" anchor="t">
            <a:spAutoFit/>
          </a:bodyPr>
          <a:lstStyle/>
          <a:p>
            <a:pPr algn="l">
              <a:lnSpc>
                <a:spcPct val="103000"/>
              </a:lnSpc>
              <a:spcBef>
                <a:spcPts val="0"/>
              </a:spcBef>
              <a:spcAft>
                <a:spcPts val="0"/>
              </a:spcAft>
            </a:pPr>
            <a:r>
              <a:rPr sz="2800" b="1">
                <a:solidFill>
                  <a:srgbClr val="182438"/>
                </a:solidFill>
                <a:latin typeface="Arial"/>
              </a:rPr>
              <a:t>Explain the baselines</a:t>
            </a:r>
          </a:p>
        </p:txBody>
      </p:sp>
      <p:sp>
        <p:nvSpPr>
          <p:cNvPr id="15" name="TextBox 14"/>
          <p:cNvSpPr txBox="1"/>
          <p:nvPr/>
        </p:nvSpPr>
        <p:spPr>
          <a:xfrm>
            <a:off x="4928616" y="3840480"/>
            <a:ext cx="6492240" cy="402336"/>
          </a:xfrm>
          <a:prstGeom prst="rect">
            <a:avLst/>
          </a:prstGeom>
          <a:noFill/>
        </p:spPr>
        <p:txBody>
          <a:bodyPr wrap="none" lIns="0" rIns="0" tIns="0" bIns="0" anchor="t">
            <a:spAutoFit/>
          </a:bodyPr>
          <a:lstStyle/>
          <a:p>
            <a:pPr algn="l">
              <a:lnSpc>
                <a:spcPct val="103000"/>
              </a:lnSpc>
              <a:spcBef>
                <a:spcPts val="0"/>
              </a:spcBef>
              <a:spcAft>
                <a:spcPts val="0"/>
              </a:spcAft>
            </a:pPr>
            <a:r>
              <a:rPr sz="2200" b="0">
                <a:solidFill>
                  <a:srgbClr val="596579"/>
                </a:solidFill>
                <a:latin typeface="Arial"/>
              </a:rPr>
              <a:t>Distance, file size and edit history</a:t>
            </a:r>
          </a:p>
        </p:txBody>
      </p:sp>
      <p:cxnSp>
        <p:nvCxnSpPr>
          <p:cNvPr id="16" name="Connector 15"/>
          <p:cNvCxnSpPr/>
          <p:nvPr/>
        </p:nvCxnSpPr>
        <p:spPr>
          <a:xfrm>
            <a:off x="740664" y="4206240"/>
            <a:ext cx="10716768" cy="0"/>
          </a:xfrm>
          <a:prstGeom prst="line">
            <a:avLst/>
          </a:prstGeom>
          <a:ln w="12700">
            <a:solidFill>
              <a:srgbClr val="CCD4E0"/>
            </a:solidFill>
          </a:ln>
          <a:effectLst/>
        </p:spPr>
      </p:cxnSp>
      <p:sp>
        <p:nvSpPr>
          <p:cNvPr id="17" name="TextBox 16"/>
          <p:cNvSpPr txBox="1"/>
          <p:nvPr/>
        </p:nvSpPr>
        <p:spPr>
          <a:xfrm>
            <a:off x="731520" y="4370832"/>
            <a:ext cx="566928" cy="557784"/>
          </a:xfrm>
          <a:prstGeom prst="rect">
            <a:avLst/>
          </a:prstGeom>
          <a:noFill/>
        </p:spPr>
        <p:txBody>
          <a:bodyPr wrap="none" lIns="0" rIns="0" tIns="0" bIns="0" anchor="t">
            <a:spAutoFit/>
          </a:bodyPr>
          <a:lstStyle/>
          <a:p>
            <a:pPr algn="l">
              <a:lnSpc>
                <a:spcPct val="103000"/>
              </a:lnSpc>
              <a:spcBef>
                <a:spcPts val="0"/>
              </a:spcBef>
              <a:spcAft>
                <a:spcPts val="0"/>
              </a:spcAft>
            </a:pPr>
            <a:r>
              <a:rPr sz="3100" b="1">
                <a:solidFill>
                  <a:srgbClr val="6036B4"/>
                </a:solidFill>
                <a:latin typeface="Arial"/>
              </a:rPr>
              <a:t>03</a:t>
            </a:r>
          </a:p>
        </p:txBody>
      </p:sp>
      <p:sp>
        <p:nvSpPr>
          <p:cNvPr id="18" name="TextBox 17"/>
          <p:cNvSpPr txBox="1"/>
          <p:nvPr/>
        </p:nvSpPr>
        <p:spPr>
          <a:xfrm>
            <a:off x="1719072" y="4434840"/>
            <a:ext cx="2980944" cy="466344"/>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Jan–Mar 2027</a:t>
            </a:r>
          </a:p>
        </p:txBody>
      </p:sp>
      <p:sp>
        <p:nvSpPr>
          <p:cNvPr id="19" name="TextBox 18"/>
          <p:cNvSpPr txBox="1"/>
          <p:nvPr/>
        </p:nvSpPr>
        <p:spPr>
          <a:xfrm>
            <a:off x="4919472" y="4370832"/>
            <a:ext cx="6492240" cy="521207"/>
          </a:xfrm>
          <a:prstGeom prst="rect">
            <a:avLst/>
          </a:prstGeom>
          <a:noFill/>
        </p:spPr>
        <p:txBody>
          <a:bodyPr wrap="none" lIns="0" rIns="0" tIns="0" bIns="0" anchor="t">
            <a:spAutoFit/>
          </a:bodyPr>
          <a:lstStyle/>
          <a:p>
            <a:pPr algn="l">
              <a:lnSpc>
                <a:spcPct val="103000"/>
              </a:lnSpc>
              <a:spcBef>
                <a:spcPts val="0"/>
              </a:spcBef>
              <a:spcAft>
                <a:spcPts val="0"/>
              </a:spcAft>
            </a:pPr>
            <a:r>
              <a:rPr sz="2800" b="1">
                <a:solidFill>
                  <a:srgbClr val="182438"/>
                </a:solidFill>
                <a:latin typeface="Arial"/>
              </a:rPr>
              <a:t>Test one intervention</a:t>
            </a:r>
          </a:p>
        </p:txBody>
      </p:sp>
      <p:sp>
        <p:nvSpPr>
          <p:cNvPr id="20" name="TextBox 19"/>
          <p:cNvSpPr txBox="1"/>
          <p:nvPr/>
        </p:nvSpPr>
        <p:spPr>
          <a:xfrm>
            <a:off x="4928616" y="4837176"/>
            <a:ext cx="6492240" cy="402336"/>
          </a:xfrm>
          <a:prstGeom prst="rect">
            <a:avLst/>
          </a:prstGeom>
          <a:noFill/>
        </p:spPr>
        <p:txBody>
          <a:bodyPr wrap="none" lIns="0" rIns="0" tIns="0" bIns="0" anchor="t">
            <a:spAutoFit/>
          </a:bodyPr>
          <a:lstStyle/>
          <a:p>
            <a:pPr algn="l">
              <a:lnSpc>
                <a:spcPct val="103000"/>
              </a:lnSpc>
              <a:spcBef>
                <a:spcPts val="0"/>
              </a:spcBef>
              <a:spcAft>
                <a:spcPts val="0"/>
              </a:spcAft>
            </a:pPr>
            <a:r>
              <a:rPr sz="2200" b="0">
                <a:solidFill>
                  <a:srgbClr val="596579"/>
                </a:solidFill>
                <a:latin typeface="Arial"/>
              </a:rPr>
              <a:t>Benefit, regressions and conditions</a:t>
            </a:r>
          </a:p>
        </p:txBody>
      </p:sp>
      <p:cxnSp>
        <p:nvCxnSpPr>
          <p:cNvPr id="21" name="Connector 20"/>
          <p:cNvCxnSpPr/>
          <p:nvPr/>
        </p:nvCxnSpPr>
        <p:spPr>
          <a:xfrm>
            <a:off x="658368" y="5586984"/>
            <a:ext cx="10872216" cy="0"/>
          </a:xfrm>
          <a:prstGeom prst="line">
            <a:avLst/>
          </a:prstGeom>
          <a:ln w="12700">
            <a:solidFill>
              <a:srgbClr val="CCD4E0"/>
            </a:solidFill>
          </a:ln>
          <a:effectLst/>
        </p:spPr>
      </p:cxnSp>
      <p:sp>
        <p:nvSpPr>
          <p:cNvPr id="22" name="TextBox 21"/>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300" b="1">
                <a:solidFill>
                  <a:srgbClr val="6036B4"/>
                </a:solidFill>
                <a:latin typeface="Arial"/>
              </a:rPr>
              <a:t>Then: loading and persistence costs. Prioritise one explained result.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72237"/>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CABAF0"/>
                </a:solidFill>
                <a:latin typeface="Arial"/>
              </a:rPr>
              <a:t>REIT4842   /   CLOSE</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CABAF0"/>
                </a:solidFill>
                <a:latin typeface="Arial"/>
              </a:rPr>
              <a:t>14</a:t>
            </a:r>
          </a:p>
        </p:txBody>
      </p:sp>
      <p:sp>
        <p:nvSpPr>
          <p:cNvPr id="4" name="TextBox 3"/>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CABAF0"/>
                </a:solidFill>
                <a:latin typeface="Arial"/>
              </a:rPr>
              <a:t>Progress checkpoint · implemented testbed, bounded observation, planned experiments</a:t>
            </a:r>
          </a:p>
        </p:txBody>
      </p:sp>
      <p:sp>
        <p:nvSpPr>
          <p:cNvPr id="5" name="TextBox 4"/>
          <p:cNvSpPr txBox="1"/>
          <p:nvPr/>
        </p:nvSpPr>
        <p:spPr>
          <a:xfrm>
            <a:off x="667512" y="950976"/>
            <a:ext cx="10716768" cy="1709928"/>
          </a:xfrm>
          <a:prstGeom prst="rect">
            <a:avLst/>
          </a:prstGeom>
          <a:noFill/>
        </p:spPr>
        <p:txBody>
          <a:bodyPr wrap="none" lIns="0" rIns="0" tIns="0" bIns="0" anchor="t">
            <a:spAutoFit/>
          </a:bodyPr>
          <a:lstStyle/>
          <a:p>
            <a:pPr algn="l">
              <a:lnSpc>
                <a:spcPct val="103000"/>
              </a:lnSpc>
              <a:spcBef>
                <a:spcPts val="0"/>
              </a:spcBef>
              <a:spcAft>
                <a:spcPts val="0"/>
              </a:spcAft>
            </a:pPr>
            <a:r>
              <a:rPr sz="5400" b="1">
                <a:solidFill>
                  <a:srgbClr val="FFFFFF"/>
                </a:solidFill>
                <a:latin typeface="Arial"/>
              </a:rPr>
              <a:t>Progress and</a:t>
            </a:r>
          </a:p>
          <a:p>
            <a:pPr algn="l">
              <a:lnSpc>
                <a:spcPct val="103000"/>
              </a:lnSpc>
              <a:spcBef>
                <a:spcPts val="0"/>
              </a:spcBef>
              <a:spcAft>
                <a:spcPts val="0"/>
              </a:spcAft>
            </a:pPr>
            <a:r>
              <a:rPr sz="5400" b="1">
                <a:solidFill>
                  <a:srgbClr val="FFFFFF"/>
                </a:solidFill>
                <a:latin typeface="Arial"/>
              </a:rPr>
              <a:t>next steps</a:t>
            </a:r>
          </a:p>
        </p:txBody>
      </p:sp>
      <p:sp>
        <p:nvSpPr>
          <p:cNvPr id="6" name="TextBox 5"/>
          <p:cNvSpPr txBox="1"/>
          <p:nvPr/>
        </p:nvSpPr>
        <p:spPr>
          <a:xfrm>
            <a:off x="713232" y="3246120"/>
            <a:ext cx="3127248" cy="338328"/>
          </a:xfrm>
          <a:prstGeom prst="rect">
            <a:avLst/>
          </a:prstGeom>
          <a:noFill/>
        </p:spPr>
        <p:txBody>
          <a:bodyPr wrap="none" lIns="0" rIns="0" tIns="0" bIns="0" anchor="t">
            <a:spAutoFit/>
          </a:bodyPr>
          <a:lstStyle/>
          <a:p>
            <a:pPr algn="l">
              <a:lnSpc>
                <a:spcPct val="103000"/>
              </a:lnSpc>
              <a:spcBef>
                <a:spcPts val="0"/>
              </a:spcBef>
              <a:spcAft>
                <a:spcPts val="0"/>
              </a:spcAft>
            </a:pPr>
            <a:r>
              <a:rPr sz="1600" b="1">
                <a:solidFill>
                  <a:srgbClr val="CABAF0"/>
                </a:solidFill>
                <a:latin typeface="Arial"/>
              </a:rPr>
              <a:t>01</a:t>
            </a:r>
          </a:p>
        </p:txBody>
      </p:sp>
      <p:sp>
        <p:nvSpPr>
          <p:cNvPr id="7" name="TextBox 6"/>
          <p:cNvSpPr txBox="1"/>
          <p:nvPr/>
        </p:nvSpPr>
        <p:spPr>
          <a:xfrm>
            <a:off x="713232" y="3721608"/>
            <a:ext cx="3127248" cy="630936"/>
          </a:xfrm>
          <a:prstGeom prst="rect">
            <a:avLst/>
          </a:prstGeom>
          <a:noFill/>
        </p:spPr>
        <p:txBody>
          <a:bodyPr wrap="none" lIns="0" rIns="0" tIns="0" bIns="0" anchor="t">
            <a:spAutoFit/>
          </a:bodyPr>
          <a:lstStyle/>
          <a:p>
            <a:pPr algn="l">
              <a:lnSpc>
                <a:spcPct val="103000"/>
              </a:lnSpc>
              <a:spcBef>
                <a:spcPts val="0"/>
              </a:spcBef>
              <a:spcAft>
                <a:spcPts val="0"/>
              </a:spcAft>
            </a:pPr>
            <a:r>
              <a:rPr sz="3400" b="1">
                <a:solidFill>
                  <a:srgbClr val="FFFFFF"/>
                </a:solidFill>
                <a:latin typeface="Arial"/>
              </a:rPr>
              <a:t>Built</a:t>
            </a:r>
          </a:p>
        </p:txBody>
      </p:sp>
      <p:sp>
        <p:nvSpPr>
          <p:cNvPr id="8" name="TextBox 7"/>
          <p:cNvSpPr txBox="1"/>
          <p:nvPr/>
        </p:nvSpPr>
        <p:spPr>
          <a:xfrm>
            <a:off x="713232" y="4562856"/>
            <a:ext cx="3246120" cy="1033271"/>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CABAF0"/>
                </a:solidFill>
                <a:latin typeface="Arial"/>
              </a:rPr>
              <a:t>Native and browser</a:t>
            </a:r>
          </a:p>
          <a:p>
            <a:pPr algn="l">
              <a:lnSpc>
                <a:spcPct val="103000"/>
              </a:lnSpc>
              <a:spcBef>
                <a:spcPts val="0"/>
              </a:spcBef>
              <a:spcAft>
                <a:spcPts val="0"/>
              </a:spcAft>
            </a:pPr>
            <a:r>
              <a:rPr sz="2400" b="0">
                <a:solidFill>
                  <a:srgbClr val="CABAF0"/>
                </a:solidFill>
                <a:latin typeface="Arial"/>
              </a:rPr>
              <a:t>buffer editing</a:t>
            </a:r>
          </a:p>
        </p:txBody>
      </p:sp>
      <p:sp>
        <p:nvSpPr>
          <p:cNvPr id="9" name="TextBox 8"/>
          <p:cNvSpPr txBox="1"/>
          <p:nvPr/>
        </p:nvSpPr>
        <p:spPr>
          <a:xfrm>
            <a:off x="4498848" y="3246120"/>
            <a:ext cx="3127248" cy="338328"/>
          </a:xfrm>
          <a:prstGeom prst="rect">
            <a:avLst/>
          </a:prstGeom>
          <a:noFill/>
        </p:spPr>
        <p:txBody>
          <a:bodyPr wrap="none" lIns="0" rIns="0" tIns="0" bIns="0" anchor="t">
            <a:spAutoFit/>
          </a:bodyPr>
          <a:lstStyle/>
          <a:p>
            <a:pPr algn="l">
              <a:lnSpc>
                <a:spcPct val="103000"/>
              </a:lnSpc>
              <a:spcBef>
                <a:spcPts val="0"/>
              </a:spcBef>
              <a:spcAft>
                <a:spcPts val="0"/>
              </a:spcAft>
            </a:pPr>
            <a:r>
              <a:rPr sz="1600" b="1">
                <a:solidFill>
                  <a:srgbClr val="CABAF0"/>
                </a:solidFill>
                <a:latin typeface="Arial"/>
              </a:rPr>
              <a:t>02</a:t>
            </a:r>
          </a:p>
        </p:txBody>
      </p:sp>
      <p:sp>
        <p:nvSpPr>
          <p:cNvPr id="10" name="TextBox 9"/>
          <p:cNvSpPr txBox="1"/>
          <p:nvPr/>
        </p:nvSpPr>
        <p:spPr>
          <a:xfrm>
            <a:off x="4498848" y="3721608"/>
            <a:ext cx="3127248" cy="630936"/>
          </a:xfrm>
          <a:prstGeom prst="rect">
            <a:avLst/>
          </a:prstGeom>
          <a:noFill/>
        </p:spPr>
        <p:txBody>
          <a:bodyPr wrap="none" lIns="0" rIns="0" tIns="0" bIns="0" anchor="t">
            <a:spAutoFit/>
          </a:bodyPr>
          <a:lstStyle/>
          <a:p>
            <a:pPr algn="l">
              <a:lnSpc>
                <a:spcPct val="103000"/>
              </a:lnSpc>
              <a:spcBef>
                <a:spcPts val="0"/>
              </a:spcBef>
              <a:spcAft>
                <a:spcPts val="0"/>
              </a:spcAft>
            </a:pPr>
            <a:r>
              <a:rPr sz="3400" b="1">
                <a:solidFill>
                  <a:srgbClr val="FFFFFF"/>
                </a:solidFill>
                <a:latin typeface="Arial"/>
              </a:rPr>
              <a:t>Observed</a:t>
            </a:r>
          </a:p>
        </p:txBody>
      </p:sp>
      <p:sp>
        <p:nvSpPr>
          <p:cNvPr id="11" name="TextBox 10"/>
          <p:cNvSpPr txBox="1"/>
          <p:nvPr/>
        </p:nvSpPr>
        <p:spPr>
          <a:xfrm>
            <a:off x="4498848" y="4562856"/>
            <a:ext cx="3246120" cy="1033271"/>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CABAF0"/>
                </a:solidFill>
                <a:latin typeface="Arial"/>
              </a:rPr>
              <a:t>Identical text;</a:t>
            </a:r>
          </a:p>
          <a:p>
            <a:pPr algn="l">
              <a:lnSpc>
                <a:spcPct val="103000"/>
              </a:lnSpc>
              <a:spcBef>
                <a:spcPts val="0"/>
              </a:spcBef>
              <a:spcAft>
                <a:spcPts val="0"/>
              </a:spcAft>
            </a:pPr>
            <a:r>
              <a:rPr sz="2400" b="0">
                <a:solidFill>
                  <a:srgbClr val="CABAF0"/>
                </a:solidFill>
                <a:latin typeface="Arial"/>
              </a:rPr>
              <a:t>retained storage</a:t>
            </a:r>
          </a:p>
        </p:txBody>
      </p:sp>
      <p:sp>
        <p:nvSpPr>
          <p:cNvPr id="12" name="TextBox 11"/>
          <p:cNvSpPr txBox="1"/>
          <p:nvPr/>
        </p:nvSpPr>
        <p:spPr>
          <a:xfrm>
            <a:off x="8275320" y="3246120"/>
            <a:ext cx="3127248" cy="338328"/>
          </a:xfrm>
          <a:prstGeom prst="rect">
            <a:avLst/>
          </a:prstGeom>
          <a:noFill/>
        </p:spPr>
        <p:txBody>
          <a:bodyPr wrap="none" lIns="0" rIns="0" tIns="0" bIns="0" anchor="t">
            <a:spAutoFit/>
          </a:bodyPr>
          <a:lstStyle/>
          <a:p>
            <a:pPr algn="l">
              <a:lnSpc>
                <a:spcPct val="103000"/>
              </a:lnSpc>
              <a:spcBef>
                <a:spcPts val="0"/>
              </a:spcBef>
              <a:spcAft>
                <a:spcPts val="0"/>
              </a:spcAft>
            </a:pPr>
            <a:r>
              <a:rPr sz="1600" b="1">
                <a:solidFill>
                  <a:srgbClr val="CABAF0"/>
                </a:solidFill>
                <a:latin typeface="Arial"/>
              </a:rPr>
              <a:t>03</a:t>
            </a:r>
          </a:p>
        </p:txBody>
      </p:sp>
      <p:sp>
        <p:nvSpPr>
          <p:cNvPr id="13" name="TextBox 12"/>
          <p:cNvSpPr txBox="1"/>
          <p:nvPr/>
        </p:nvSpPr>
        <p:spPr>
          <a:xfrm>
            <a:off x="8275320" y="3721608"/>
            <a:ext cx="3127248" cy="630936"/>
          </a:xfrm>
          <a:prstGeom prst="rect">
            <a:avLst/>
          </a:prstGeom>
          <a:noFill/>
        </p:spPr>
        <p:txBody>
          <a:bodyPr wrap="none" lIns="0" rIns="0" tIns="0" bIns="0" anchor="t">
            <a:spAutoFit/>
          </a:bodyPr>
          <a:lstStyle/>
          <a:p>
            <a:pPr algn="l">
              <a:lnSpc>
                <a:spcPct val="103000"/>
              </a:lnSpc>
              <a:spcBef>
                <a:spcPts val="0"/>
              </a:spcBef>
              <a:spcAft>
                <a:spcPts val="0"/>
              </a:spcAft>
            </a:pPr>
            <a:r>
              <a:rPr sz="3400" b="1">
                <a:solidFill>
                  <a:srgbClr val="FFFFFF"/>
                </a:solidFill>
                <a:latin typeface="Arial"/>
              </a:rPr>
              <a:t>Next</a:t>
            </a:r>
          </a:p>
        </p:txBody>
      </p:sp>
      <p:sp>
        <p:nvSpPr>
          <p:cNvPr id="14" name="TextBox 13"/>
          <p:cNvSpPr txBox="1"/>
          <p:nvPr/>
        </p:nvSpPr>
        <p:spPr>
          <a:xfrm>
            <a:off x="8275320" y="4562856"/>
            <a:ext cx="3246120" cy="1033271"/>
          </a:xfrm>
          <a:prstGeom prst="rect">
            <a:avLst/>
          </a:prstGeom>
          <a:noFill/>
        </p:spPr>
        <p:txBody>
          <a:bodyPr wrap="none" lIns="0" rIns="0" tIns="0" bIns="0" anchor="t">
            <a:spAutoFit/>
          </a:bodyPr>
          <a:lstStyle/>
          <a:p>
            <a:pPr algn="l">
              <a:lnSpc>
                <a:spcPct val="103000"/>
              </a:lnSpc>
              <a:spcBef>
                <a:spcPts val="0"/>
              </a:spcBef>
              <a:spcAft>
                <a:spcPts val="0"/>
              </a:spcAft>
            </a:pPr>
            <a:r>
              <a:rPr sz="2400" b="0">
                <a:solidFill>
                  <a:srgbClr val="CABAF0"/>
                </a:solidFill>
                <a:latin typeface="Arial"/>
              </a:rPr>
              <a:t>Measure distance;</a:t>
            </a:r>
          </a:p>
          <a:p>
            <a:pPr algn="l">
              <a:lnSpc>
                <a:spcPct val="103000"/>
              </a:lnSpc>
              <a:spcBef>
                <a:spcPts val="0"/>
              </a:spcBef>
              <a:spcAft>
                <a:spcPts val="0"/>
              </a:spcAft>
            </a:pPr>
            <a:r>
              <a:rPr sz="2400" b="0">
                <a:solidFill>
                  <a:srgbClr val="CABAF0"/>
                </a:solidFill>
                <a:latin typeface="Arial"/>
              </a:rPr>
              <a:t>test one change</a:t>
            </a:r>
          </a:p>
        </p:txBody>
      </p:sp>
      <p:sp>
        <p:nvSpPr>
          <p:cNvPr id="15" name="TextBox 14"/>
          <p:cNvSpPr txBox="1"/>
          <p:nvPr/>
        </p:nvSpPr>
        <p:spPr>
          <a:xfrm>
            <a:off x="713232" y="5998464"/>
            <a:ext cx="10671048" cy="402336"/>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FFFFFF"/>
                </a:solidFill>
                <a:latin typeface="Arial"/>
              </a:rPr>
              <a:t>Questions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APPENDIX</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A1</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Structural probe method</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Historical 5 October probe  /  eight runs across four then-active backends</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Historical 5 October probe · README.md, results.json, exact inputs and raw outputs</a:t>
            </a:r>
          </a:p>
        </p:txBody>
      </p:sp>
      <p:sp>
        <p:nvSpPr>
          <p:cNvPr id="7" name="TextBox 6"/>
          <p:cNvSpPr txBox="1"/>
          <p:nvPr/>
        </p:nvSpPr>
        <p:spPr>
          <a:xfrm>
            <a:off x="749808" y="2304288"/>
            <a:ext cx="4809744" cy="329184"/>
          </a:xfrm>
          <a:prstGeom prst="rect">
            <a:avLst/>
          </a:prstGeom>
          <a:noFill/>
        </p:spPr>
        <p:txBody>
          <a:bodyPr wrap="none" lIns="0" rIns="0" tIns="0" bIns="0" anchor="t">
            <a:spAutoFit/>
          </a:bodyPr>
          <a:lstStyle/>
          <a:p>
            <a:pPr algn="l">
              <a:lnSpc>
                <a:spcPct val="103000"/>
              </a:lnSpc>
              <a:spcBef>
                <a:spcPts val="0"/>
              </a:spcBef>
              <a:spcAft>
                <a:spcPts val="0"/>
              </a:spcAft>
            </a:pPr>
            <a:r>
              <a:rPr sz="1500" b="1">
                <a:solidFill>
                  <a:srgbClr val="596579"/>
                </a:solidFill>
                <a:latin typeface="Arial"/>
              </a:rPr>
              <a:t>INPUT</a:t>
            </a:r>
          </a:p>
        </p:txBody>
      </p:sp>
      <p:sp>
        <p:nvSpPr>
          <p:cNvPr id="8" name="TextBox 7"/>
          <p:cNvSpPr txBox="1"/>
          <p:nvPr/>
        </p:nvSpPr>
        <p:spPr>
          <a:xfrm>
            <a:off x="749808" y="2852928"/>
            <a:ext cx="4764024" cy="1051560"/>
          </a:xfrm>
          <a:prstGeom prst="rect">
            <a:avLst/>
          </a:prstGeom>
          <a:noFill/>
        </p:spPr>
        <p:txBody>
          <a:bodyPr wrap="none" lIns="0" rIns="0" tIns="0" bIns="0" anchor="t">
            <a:spAutoFit/>
          </a:bodyPr>
          <a:lstStyle/>
          <a:p>
            <a:pPr algn="l">
              <a:lnSpc>
                <a:spcPct val="103000"/>
              </a:lnSpc>
              <a:spcBef>
                <a:spcPts val="0"/>
              </a:spcBef>
              <a:spcAft>
                <a:spcPts val="0"/>
              </a:spcAft>
            </a:pPr>
            <a:r>
              <a:rPr sz="2900" b="1">
                <a:solidFill>
                  <a:srgbClr val="182438"/>
                </a:solidFill>
                <a:latin typeface="Arial"/>
              </a:rPr>
              <a:t>8,192 ASCII bytes</a:t>
            </a:r>
          </a:p>
          <a:p>
            <a:pPr algn="l">
              <a:lnSpc>
                <a:spcPct val="103000"/>
              </a:lnSpc>
              <a:spcBef>
                <a:spcPts val="0"/>
              </a:spcBef>
              <a:spcAft>
                <a:spcPts val="0"/>
              </a:spcAft>
            </a:pPr>
            <a:r>
              <a:rPr sz="2900" b="1">
                <a:solidFill>
                  <a:srgbClr val="182438"/>
                </a:solidFill>
                <a:latin typeface="Arial"/>
              </a:rPr>
              <a:t>Cursor 4,097</a:t>
            </a:r>
          </a:p>
        </p:txBody>
      </p:sp>
      <p:sp>
        <p:nvSpPr>
          <p:cNvPr id="9" name="TextBox 8"/>
          <p:cNvSpPr txBox="1"/>
          <p:nvPr/>
        </p:nvSpPr>
        <p:spPr>
          <a:xfrm>
            <a:off x="6528816" y="2304288"/>
            <a:ext cx="4846320" cy="329184"/>
          </a:xfrm>
          <a:prstGeom prst="rect">
            <a:avLst/>
          </a:prstGeom>
          <a:noFill/>
        </p:spPr>
        <p:txBody>
          <a:bodyPr wrap="none" lIns="0" rIns="0" tIns="0" bIns="0" anchor="t">
            <a:spAutoFit/>
          </a:bodyPr>
          <a:lstStyle/>
          <a:p>
            <a:pPr algn="l">
              <a:lnSpc>
                <a:spcPct val="103000"/>
              </a:lnSpc>
              <a:spcBef>
                <a:spcPts val="0"/>
              </a:spcBef>
              <a:spcAft>
                <a:spcPts val="0"/>
              </a:spcAft>
            </a:pPr>
            <a:r>
              <a:rPr sz="1500" b="1">
                <a:solidFill>
                  <a:srgbClr val="596579"/>
                </a:solidFill>
                <a:latin typeface="Arial"/>
              </a:rPr>
              <a:t>CONDITIONS</a:t>
            </a:r>
          </a:p>
        </p:txBody>
      </p:sp>
      <p:sp>
        <p:nvSpPr>
          <p:cNvPr id="10" name="TextBox 9"/>
          <p:cNvSpPr txBox="1"/>
          <p:nvPr/>
        </p:nvSpPr>
        <p:spPr>
          <a:xfrm>
            <a:off x="6528816" y="2852928"/>
            <a:ext cx="4956048" cy="1051560"/>
          </a:xfrm>
          <a:prstGeom prst="rect">
            <a:avLst/>
          </a:prstGeom>
          <a:noFill/>
        </p:spPr>
        <p:txBody>
          <a:bodyPr wrap="none" lIns="0" rIns="0" tIns="0" bIns="0" anchor="t">
            <a:spAutoFit/>
          </a:bodyPr>
          <a:lstStyle/>
          <a:p>
            <a:pPr algn="l">
              <a:lnSpc>
                <a:spcPct val="103000"/>
              </a:lnSpc>
              <a:spcBef>
                <a:spcPts val="0"/>
              </a:spcBef>
              <a:spcAft>
                <a:spcPts val="0"/>
              </a:spcAft>
            </a:pPr>
            <a:r>
              <a:rPr sz="2500" b="0">
                <a:solidFill>
                  <a:srgbClr val="182438"/>
                </a:solidFill>
                <a:latin typeface="Arial"/>
              </a:rPr>
              <a:t>Fresh load</a:t>
            </a:r>
          </a:p>
          <a:p>
            <a:pPr algn="l">
              <a:lnSpc>
                <a:spcPct val="103000"/>
              </a:lnSpc>
              <a:spcBef>
                <a:spcPts val="0"/>
              </a:spcBef>
              <a:spcAft>
                <a:spcPts val="0"/>
              </a:spcAft>
            </a:pPr>
            <a:r>
              <a:rPr sz="2500" b="0">
                <a:solidFill>
                  <a:srgbClr val="182438"/>
                </a:solidFill>
                <a:latin typeface="Arial"/>
              </a:rPr>
              <a:t>10,000 insert/backspace pairs</a:t>
            </a:r>
          </a:p>
        </p:txBody>
      </p:sp>
      <p:sp>
        <p:nvSpPr>
          <p:cNvPr id="11" name="TextBox 10"/>
          <p:cNvSpPr txBox="1"/>
          <p:nvPr/>
        </p:nvSpPr>
        <p:spPr>
          <a:xfrm>
            <a:off x="758952" y="4352544"/>
            <a:ext cx="3575304" cy="795528"/>
          </a:xfrm>
          <a:prstGeom prst="rect">
            <a:avLst/>
          </a:prstGeom>
          <a:noFill/>
        </p:spPr>
        <p:txBody>
          <a:bodyPr wrap="none" lIns="0" rIns="0" tIns="0" bIns="0" anchor="ctr">
            <a:spAutoFit/>
          </a:bodyPr>
          <a:lstStyle/>
          <a:p>
            <a:pPr algn="l">
              <a:lnSpc>
                <a:spcPct val="103000"/>
              </a:lnSpc>
              <a:spcBef>
                <a:spcPts val="0"/>
              </a:spcBef>
              <a:spcAft>
                <a:spcPts val="0"/>
              </a:spcAft>
            </a:pPr>
            <a:r>
              <a:rPr sz="4600" b="1">
                <a:solidFill>
                  <a:srgbClr val="596579"/>
                </a:solidFill>
                <a:latin typeface="Arial"/>
              </a:rPr>
              <a:t>8,352</a:t>
            </a:r>
          </a:p>
        </p:txBody>
      </p:sp>
      <p:sp>
        <p:nvSpPr>
          <p:cNvPr id="12" name="TextBox 11"/>
          <p:cNvSpPr txBox="1"/>
          <p:nvPr/>
        </p:nvSpPr>
        <p:spPr>
          <a:xfrm>
            <a:off x="6053328" y="4352544"/>
            <a:ext cx="5431536" cy="795528"/>
          </a:xfrm>
          <a:prstGeom prst="rect">
            <a:avLst/>
          </a:prstGeom>
          <a:noFill/>
        </p:spPr>
        <p:txBody>
          <a:bodyPr wrap="none" lIns="0" rIns="0" tIns="0" bIns="0" anchor="ctr">
            <a:spAutoFit/>
          </a:bodyPr>
          <a:lstStyle/>
          <a:p>
            <a:pPr algn="l">
              <a:lnSpc>
                <a:spcPct val="103000"/>
              </a:lnSpc>
              <a:spcBef>
                <a:spcPts val="0"/>
              </a:spcBef>
              <a:spcAft>
                <a:spcPts val="0"/>
              </a:spcAft>
            </a:pPr>
            <a:r>
              <a:rPr sz="4600" b="1">
                <a:solidFill>
                  <a:srgbClr val="6036B4"/>
                </a:solidFill>
                <a:latin typeface="Arial"/>
              </a:rPr>
              <a:t>22,997 bytes</a:t>
            </a:r>
          </a:p>
        </p:txBody>
      </p:sp>
      <p:cxnSp>
        <p:nvCxnSpPr>
          <p:cNvPr id="13" name="Connector 12"/>
          <p:cNvCxnSpPr/>
          <p:nvPr/>
        </p:nvCxnSpPr>
        <p:spPr>
          <a:xfrm>
            <a:off x="4398264" y="4754880"/>
            <a:ext cx="1078992" cy="0"/>
          </a:xfrm>
          <a:prstGeom prst="line">
            <a:avLst/>
          </a:prstGeom>
          <a:ln w="27940">
            <a:solidFill>
              <a:srgbClr val="6036B4"/>
            </a:solidFill>
            <a:tailEnd type="triangle" w="med" len="med"/>
          </a:ln>
          <a:effectLst/>
        </p:spPr>
      </p:cxnSp>
      <p:sp>
        <p:nvSpPr>
          <p:cNvPr id="14" name="TextBox 13"/>
          <p:cNvSpPr txBox="1"/>
          <p:nvPr/>
        </p:nvSpPr>
        <p:spPr>
          <a:xfrm>
            <a:off x="768096" y="5596128"/>
            <a:ext cx="10698480" cy="502920"/>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182438"/>
                </a:solidFill>
                <a:latin typeface="Arial"/>
              </a:rPr>
              <a:t>original.len + add.capacity + pieces.capacity × sizeof(Piece)</a:t>
            </a:r>
          </a:p>
        </p:txBody>
      </p:sp>
      <p:sp>
        <p:nvSpPr>
          <p:cNvPr id="15" name="TextBox 14"/>
          <p:cNvSpPr txBox="1"/>
          <p:nvPr/>
        </p:nvSpPr>
        <p:spPr>
          <a:xfrm>
            <a:off x="768096" y="6053328"/>
            <a:ext cx="10698480" cy="393192"/>
          </a:xfrm>
          <a:prstGeom prst="rect">
            <a:avLst/>
          </a:prstGeom>
          <a:noFill/>
        </p:spPr>
        <p:txBody>
          <a:bodyPr wrap="none" lIns="0" rIns="0" tIns="0" bIns="0" anchor="t">
            <a:spAutoFit/>
          </a:bodyPr>
          <a:lstStyle/>
          <a:p>
            <a:pPr algn="l">
              <a:lnSpc>
                <a:spcPct val="103000"/>
              </a:lnSpc>
              <a:spcBef>
                <a:spcPts val="0"/>
              </a:spcBef>
              <a:spcAft>
                <a:spcPts val="0"/>
              </a:spcAft>
            </a:pPr>
            <a:r>
              <a:rPr sz="2200" b="0">
                <a:solidFill>
                  <a:srgbClr val="596579"/>
                </a:solidFill>
                <a:latin typeface="Arial"/>
              </a:rPr>
              <a:t>Capacity snapshot; excludes RSS, allocator overhead and peaks.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APPENDIX</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A2</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Checks and limitations</a:t>
            </a:r>
          </a:p>
        </p:txBody>
      </p:sp>
      <p:sp>
        <p:nvSpPr>
          <p:cNvPr id="5" name="TextBox 4"/>
          <p:cNvSpPr txBox="1"/>
          <p:nvPr/>
        </p:nvSpPr>
        <p:spPr>
          <a:xfrm>
            <a:off x="676656" y="1517904"/>
            <a:ext cx="10835640" cy="521207"/>
          </a:xfrm>
          <a:prstGeom prst="rect">
            <a:avLst/>
          </a:prstGeom>
          <a:noFill/>
        </p:spPr>
        <p:txBody>
          <a:bodyPr wrap="none" lIns="0" rIns="0" tIns="0" bIns="0" anchor="t">
            <a:spAutoFit/>
          </a:bodyPr>
          <a:lstStyle/>
          <a:p>
            <a:pPr algn="l">
              <a:lnSpc>
                <a:spcPct val="103000"/>
              </a:lnSpc>
              <a:spcBef>
                <a:spcPts val="0"/>
              </a:spcBef>
              <a:spcAft>
                <a:spcPts val="0"/>
              </a:spcAft>
            </a:pPr>
            <a:r>
              <a:rPr sz="2300" b="0">
                <a:solidFill>
                  <a:srgbClr val="596579"/>
                </a:solidFill>
                <a:latin typeface="Arial"/>
              </a:rPr>
              <a:t>Current generic API and frontend checks</a:t>
            </a:r>
          </a:p>
        </p:txBody>
      </p:sp>
      <p:sp>
        <p:nvSpPr>
          <p:cNvPr id="6" name="TextBox 5"/>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main/tests/QUALIFICATION.md · tests/api.zig, cli.py and terminal_pty.py</a:t>
            </a:r>
          </a:p>
        </p:txBody>
      </p:sp>
      <p:sp>
        <p:nvSpPr>
          <p:cNvPr id="7" name="TextBox 6"/>
          <p:cNvSpPr txBox="1"/>
          <p:nvPr/>
        </p:nvSpPr>
        <p:spPr>
          <a:xfrm>
            <a:off x="758952" y="2322576"/>
            <a:ext cx="2295144" cy="667512"/>
          </a:xfrm>
          <a:prstGeom prst="rect">
            <a:avLst/>
          </a:prstGeom>
          <a:noFill/>
        </p:spPr>
        <p:txBody>
          <a:bodyPr wrap="none" lIns="0" rIns="0" tIns="0" bIns="0" anchor="t">
            <a:spAutoFit/>
          </a:bodyPr>
          <a:lstStyle/>
          <a:p>
            <a:pPr algn="l">
              <a:lnSpc>
                <a:spcPct val="103000"/>
              </a:lnSpc>
              <a:spcBef>
                <a:spcPts val="0"/>
              </a:spcBef>
              <a:spcAft>
                <a:spcPts val="0"/>
              </a:spcAft>
            </a:pPr>
            <a:r>
              <a:rPr sz="3900" b="1">
                <a:solidFill>
                  <a:srgbClr val="6036B4"/>
                </a:solidFill>
                <a:latin typeface="Arial"/>
              </a:rPr>
              <a:t>12</a:t>
            </a:r>
          </a:p>
        </p:txBody>
      </p:sp>
      <p:sp>
        <p:nvSpPr>
          <p:cNvPr id="8" name="TextBox 7"/>
          <p:cNvSpPr txBox="1"/>
          <p:nvPr/>
        </p:nvSpPr>
        <p:spPr>
          <a:xfrm>
            <a:off x="3383280" y="2423160"/>
            <a:ext cx="8065008" cy="502920"/>
          </a:xfrm>
          <a:prstGeom prst="rect">
            <a:avLst/>
          </a:prstGeom>
          <a:noFill/>
        </p:spPr>
        <p:txBody>
          <a:bodyPr wrap="none" lIns="0" rIns="0" tIns="0" bIns="0" anchor="t">
            <a:spAutoFit/>
          </a:bodyPr>
          <a:lstStyle/>
          <a:p>
            <a:pPr algn="l">
              <a:lnSpc>
                <a:spcPct val="103000"/>
              </a:lnSpc>
              <a:spcBef>
                <a:spcPts val="0"/>
              </a:spcBef>
              <a:spcAft>
                <a:spcPts val="0"/>
              </a:spcAft>
            </a:pPr>
            <a:r>
              <a:rPr sz="2800" b="0">
                <a:solidFill>
                  <a:srgbClr val="182438"/>
                </a:solidFill>
                <a:latin typeface="Arial"/>
              </a:rPr>
              <a:t>Compiled buffer variants</a:t>
            </a:r>
          </a:p>
        </p:txBody>
      </p:sp>
      <p:sp>
        <p:nvSpPr>
          <p:cNvPr id="9" name="TextBox 8"/>
          <p:cNvSpPr txBox="1"/>
          <p:nvPr/>
        </p:nvSpPr>
        <p:spPr>
          <a:xfrm>
            <a:off x="758952" y="3236976"/>
            <a:ext cx="2295144" cy="667512"/>
          </a:xfrm>
          <a:prstGeom prst="rect">
            <a:avLst/>
          </a:prstGeom>
          <a:noFill/>
        </p:spPr>
        <p:txBody>
          <a:bodyPr wrap="none" lIns="0" rIns="0" tIns="0" bIns="0" anchor="t">
            <a:spAutoFit/>
          </a:bodyPr>
          <a:lstStyle/>
          <a:p>
            <a:pPr algn="l">
              <a:lnSpc>
                <a:spcPct val="103000"/>
              </a:lnSpc>
              <a:spcBef>
                <a:spcPts val="0"/>
              </a:spcBef>
              <a:spcAft>
                <a:spcPts val="0"/>
              </a:spcAft>
            </a:pPr>
            <a:r>
              <a:rPr sz="3900" b="1">
                <a:solidFill>
                  <a:srgbClr val="6036B4"/>
                </a:solidFill>
                <a:latin typeface="Arial"/>
              </a:rPr>
              <a:t>3</a:t>
            </a:r>
          </a:p>
        </p:txBody>
      </p:sp>
      <p:sp>
        <p:nvSpPr>
          <p:cNvPr id="10" name="TextBox 9"/>
          <p:cNvSpPr txBox="1"/>
          <p:nvPr/>
        </p:nvSpPr>
        <p:spPr>
          <a:xfrm>
            <a:off x="3383280" y="3337560"/>
            <a:ext cx="8065008" cy="502920"/>
          </a:xfrm>
          <a:prstGeom prst="rect">
            <a:avLst/>
          </a:prstGeom>
          <a:noFill/>
        </p:spPr>
        <p:txBody>
          <a:bodyPr wrap="none" lIns="0" rIns="0" tIns="0" bIns="0" anchor="t">
            <a:spAutoFit/>
          </a:bodyPr>
          <a:lstStyle/>
          <a:p>
            <a:pPr algn="l">
              <a:lnSpc>
                <a:spcPct val="103000"/>
              </a:lnSpc>
              <a:spcBef>
                <a:spcPts val="0"/>
              </a:spcBef>
              <a:spcAft>
                <a:spcPts val="0"/>
              </a:spcAft>
            </a:pPr>
            <a:r>
              <a:rPr sz="2800" b="0">
                <a:solidFill>
                  <a:srgbClr val="182438"/>
                </a:solidFill>
                <a:latin typeface="Arial"/>
              </a:rPr>
              <a:t>Generic Zig test blocks</a:t>
            </a:r>
          </a:p>
        </p:txBody>
      </p:sp>
      <p:sp>
        <p:nvSpPr>
          <p:cNvPr id="11" name="TextBox 10"/>
          <p:cNvSpPr txBox="1"/>
          <p:nvPr/>
        </p:nvSpPr>
        <p:spPr>
          <a:xfrm>
            <a:off x="758952" y="4151376"/>
            <a:ext cx="2295144" cy="667512"/>
          </a:xfrm>
          <a:prstGeom prst="rect">
            <a:avLst/>
          </a:prstGeom>
          <a:noFill/>
        </p:spPr>
        <p:txBody>
          <a:bodyPr wrap="none" lIns="0" rIns="0" tIns="0" bIns="0" anchor="t">
            <a:spAutoFit/>
          </a:bodyPr>
          <a:lstStyle/>
          <a:p>
            <a:pPr algn="l">
              <a:lnSpc>
                <a:spcPct val="103000"/>
              </a:lnSpc>
              <a:spcBef>
                <a:spcPts val="0"/>
              </a:spcBef>
              <a:spcAft>
                <a:spcPts val="0"/>
              </a:spcAft>
            </a:pPr>
            <a:r>
              <a:rPr sz="3900" b="1">
                <a:solidFill>
                  <a:srgbClr val="6036B4"/>
                </a:solidFill>
                <a:latin typeface="Arial"/>
              </a:rPr>
              <a:t>24</a:t>
            </a:r>
          </a:p>
        </p:txBody>
      </p:sp>
      <p:sp>
        <p:nvSpPr>
          <p:cNvPr id="12" name="TextBox 11"/>
          <p:cNvSpPr txBox="1"/>
          <p:nvPr/>
        </p:nvSpPr>
        <p:spPr>
          <a:xfrm>
            <a:off x="3383280" y="4251960"/>
            <a:ext cx="8065008" cy="502920"/>
          </a:xfrm>
          <a:prstGeom prst="rect">
            <a:avLst/>
          </a:prstGeom>
          <a:noFill/>
        </p:spPr>
        <p:txBody>
          <a:bodyPr wrap="none" lIns="0" rIns="0" tIns="0" bIns="0" anchor="t">
            <a:spAutoFit/>
          </a:bodyPr>
          <a:lstStyle/>
          <a:p>
            <a:pPr algn="l">
              <a:lnSpc>
                <a:spcPct val="103000"/>
              </a:lnSpc>
              <a:spcBef>
                <a:spcPts val="0"/>
              </a:spcBef>
              <a:spcAft>
                <a:spcPts val="0"/>
              </a:spcAft>
            </a:pPr>
            <a:r>
              <a:rPr sz="2800" b="0">
                <a:solidFill>
                  <a:srgbClr val="182438"/>
                </a:solidFill>
                <a:latin typeface="Arial"/>
              </a:rPr>
              <a:t>PTY sessions per build mode</a:t>
            </a:r>
          </a:p>
        </p:txBody>
      </p:sp>
      <p:cxnSp>
        <p:nvCxnSpPr>
          <p:cNvPr id="13" name="Connector 12"/>
          <p:cNvCxnSpPr/>
          <p:nvPr/>
        </p:nvCxnSpPr>
        <p:spPr>
          <a:xfrm>
            <a:off x="658368" y="5586984"/>
            <a:ext cx="10872216" cy="0"/>
          </a:xfrm>
          <a:prstGeom prst="line">
            <a:avLst/>
          </a:prstGeom>
          <a:ln w="12700">
            <a:solidFill>
              <a:srgbClr val="CCD4E0"/>
            </a:solidFill>
          </a:ln>
          <a:effectLst/>
        </p:spPr>
      </p:cxnSp>
      <p:sp>
        <p:nvSpPr>
          <p:cNvPr id="14" name="TextBox 13"/>
          <p:cNvSpPr txBox="1"/>
          <p:nvPr/>
        </p:nvSpPr>
        <p:spPr>
          <a:xfrm>
            <a:off x="676656" y="5751576"/>
            <a:ext cx="10863072" cy="457200"/>
          </a:xfrm>
          <a:prstGeom prst="rect">
            <a:avLst/>
          </a:prstGeom>
          <a:noFill/>
        </p:spPr>
        <p:txBody>
          <a:bodyPr wrap="none" lIns="0" rIns="0" tIns="0" bIns="0" anchor="t">
            <a:spAutoFit/>
          </a:bodyPr>
          <a:lstStyle/>
          <a:p>
            <a:pPr algn="l">
              <a:lnSpc>
                <a:spcPct val="103000"/>
              </a:lnSpc>
              <a:spcBef>
                <a:spcPts val="0"/>
              </a:spcBef>
              <a:spcAft>
                <a:spcPts val="0"/>
              </a:spcAft>
            </a:pPr>
            <a:r>
              <a:rPr sz="2400" b="1">
                <a:solidFill>
                  <a:srgbClr val="6036B4"/>
                </a:solidFill>
                <a:latin typeface="Arial"/>
              </a:rPr>
              <a:t>UTF-8 scalars · explicit file save · three backends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APPENDIX</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A3</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Build and run</a:t>
            </a:r>
          </a:p>
        </p:txBody>
      </p:sp>
      <p:sp>
        <p:nvSpPr>
          <p:cNvPr id="5" name="TextBox 4"/>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Current code README · Zig 0.17 · native editor and WebAssembly build</a:t>
            </a:r>
          </a:p>
        </p:txBody>
      </p:sp>
      <p:sp>
        <p:nvSpPr>
          <p:cNvPr id="6" name="TextBox 5"/>
          <p:cNvSpPr txBox="1"/>
          <p:nvPr/>
        </p:nvSpPr>
        <p:spPr>
          <a:xfrm>
            <a:off x="758952" y="1938528"/>
            <a:ext cx="10689336" cy="475488"/>
          </a:xfrm>
          <a:prstGeom prst="rect">
            <a:avLst/>
          </a:prstGeom>
          <a:noFill/>
        </p:spPr>
        <p:txBody>
          <a:bodyPr wrap="none" lIns="0" rIns="0" tIns="0" bIns="0" anchor="t">
            <a:spAutoFit/>
          </a:bodyPr>
          <a:lstStyle/>
          <a:p>
            <a:pPr algn="l">
              <a:lnSpc>
                <a:spcPct val="103000"/>
              </a:lnSpc>
              <a:spcBef>
                <a:spcPts val="0"/>
              </a:spcBef>
              <a:spcAft>
                <a:spcPts val="0"/>
              </a:spcAft>
            </a:pPr>
            <a:r>
              <a:rPr sz="2800" b="1">
                <a:solidFill>
                  <a:srgbClr val="6036B4"/>
                </a:solidFill>
                <a:latin typeface="Arial"/>
              </a:rPr>
              <a:t>Native editor</a:t>
            </a:r>
          </a:p>
        </p:txBody>
      </p:sp>
      <p:sp>
        <p:nvSpPr>
          <p:cNvPr id="7" name="TextBox 6"/>
          <p:cNvSpPr txBox="1"/>
          <p:nvPr/>
        </p:nvSpPr>
        <p:spPr>
          <a:xfrm>
            <a:off x="758952" y="2734056"/>
            <a:ext cx="10689336" cy="960120"/>
          </a:xfrm>
          <a:prstGeom prst="rect">
            <a:avLst/>
          </a:prstGeom>
          <a:noFill/>
        </p:spPr>
        <p:txBody>
          <a:bodyPr wrap="none" lIns="0" rIns="0" tIns="0" bIns="0" anchor="t">
            <a:spAutoFit/>
          </a:bodyPr>
          <a:lstStyle/>
          <a:p>
            <a:pPr algn="l">
              <a:lnSpc>
                <a:spcPct val="103000"/>
              </a:lnSpc>
              <a:spcBef>
                <a:spcPts val="0"/>
              </a:spcBef>
              <a:spcAft>
                <a:spcPts val="0"/>
              </a:spcAft>
            </a:pPr>
            <a:r>
              <a:rPr sz="2600" b="0">
                <a:solidFill>
                  <a:srgbClr val="182438"/>
                </a:solidFill>
                <a:latin typeface="Arial"/>
              </a:rPr>
              <a:t>zig build install -Doptimize=ReleaseSafe</a:t>
            </a:r>
          </a:p>
          <a:p>
            <a:pPr algn="l">
              <a:lnSpc>
                <a:spcPct val="103000"/>
              </a:lnSpc>
              <a:spcBef>
                <a:spcPts val="0"/>
              </a:spcBef>
              <a:spcAft>
                <a:spcPts val="0"/>
              </a:spcAft>
            </a:pPr>
            <a:r>
              <a:rPr sz="2600" b="0">
                <a:solidFill>
                  <a:srgbClr val="182438"/>
                </a:solidFill>
                <a:latin typeface="Arial"/>
              </a:rPr>
              <a:t>./zig-out/bin/reit --backend rope notes.txt</a:t>
            </a:r>
          </a:p>
        </p:txBody>
      </p:sp>
      <p:sp>
        <p:nvSpPr>
          <p:cNvPr id="8" name="TextBox 7"/>
          <p:cNvSpPr txBox="1"/>
          <p:nvPr/>
        </p:nvSpPr>
        <p:spPr>
          <a:xfrm>
            <a:off x="758952" y="4206240"/>
            <a:ext cx="10689336" cy="475488"/>
          </a:xfrm>
          <a:prstGeom prst="rect">
            <a:avLst/>
          </a:prstGeom>
          <a:noFill/>
        </p:spPr>
        <p:txBody>
          <a:bodyPr wrap="none" lIns="0" rIns="0" tIns="0" bIns="0" anchor="t">
            <a:spAutoFit/>
          </a:bodyPr>
          <a:lstStyle/>
          <a:p>
            <a:pPr algn="l">
              <a:lnSpc>
                <a:spcPct val="103000"/>
              </a:lnSpc>
              <a:spcBef>
                <a:spcPts val="0"/>
              </a:spcBef>
              <a:spcAft>
                <a:spcPts val="0"/>
              </a:spcAft>
            </a:pPr>
            <a:r>
              <a:rPr sz="2800" b="1">
                <a:solidFill>
                  <a:srgbClr val="6036B4"/>
                </a:solidFill>
                <a:latin typeface="Arial"/>
              </a:rPr>
              <a:t>Browser editor</a:t>
            </a:r>
          </a:p>
        </p:txBody>
      </p:sp>
      <p:sp>
        <p:nvSpPr>
          <p:cNvPr id="9" name="TextBox 8"/>
          <p:cNvSpPr txBox="1"/>
          <p:nvPr/>
        </p:nvSpPr>
        <p:spPr>
          <a:xfrm>
            <a:off x="758952" y="5001768"/>
            <a:ext cx="10689336" cy="960120"/>
          </a:xfrm>
          <a:prstGeom prst="rect">
            <a:avLst/>
          </a:prstGeom>
          <a:noFill/>
        </p:spPr>
        <p:txBody>
          <a:bodyPr wrap="none" lIns="0" rIns="0" tIns="0" bIns="0" anchor="t">
            <a:spAutoFit/>
          </a:bodyPr>
          <a:lstStyle/>
          <a:p>
            <a:pPr algn="l">
              <a:lnSpc>
                <a:spcPct val="103000"/>
              </a:lnSpc>
              <a:spcBef>
                <a:spcPts val="0"/>
              </a:spcBef>
              <a:spcAft>
                <a:spcPts val="0"/>
              </a:spcAft>
            </a:pPr>
            <a:r>
              <a:rPr sz="2600" b="0">
                <a:solidFill>
                  <a:srgbClr val="182438"/>
                </a:solidFill>
                <a:latin typeface="Arial"/>
              </a:rPr>
              <a:t>zig build web</a:t>
            </a:r>
          </a:p>
          <a:p>
            <a:pPr algn="l">
              <a:lnSpc>
                <a:spcPct val="103000"/>
              </a:lnSpc>
              <a:spcBef>
                <a:spcPts val="0"/>
              </a:spcBef>
              <a:spcAft>
                <a:spcPts val="0"/>
              </a:spcAft>
            </a:pPr>
            <a:r>
              <a:rPr sz="2600" b="0">
                <a:solidFill>
                  <a:srgbClr val="182438"/>
                </a:solidFill>
                <a:latin typeface="Arial"/>
              </a:rPr>
              <a:t>https://reit4842-editor.pages.dev</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APPENDIX</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A4</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Primary sources</a:t>
            </a:r>
          </a:p>
        </p:txBody>
      </p:sp>
      <p:sp>
        <p:nvSpPr>
          <p:cNvPr id="5" name="TextBox 4"/>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Full source-to-slide mapping and local evidence: sources.md</a:t>
            </a:r>
          </a:p>
        </p:txBody>
      </p:sp>
      <p:sp>
        <p:nvSpPr>
          <p:cNvPr id="6" name="TextBox 5"/>
          <p:cNvSpPr txBox="1"/>
          <p:nvPr/>
        </p:nvSpPr>
        <p:spPr>
          <a:xfrm>
            <a:off x="768096" y="2130552"/>
            <a:ext cx="3749039" cy="466344"/>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6036B4"/>
                </a:solidFill>
                <a:latin typeface="Arial"/>
              </a:rPr>
              <a:t>[1] Crowley · 1998</a:t>
            </a:r>
          </a:p>
        </p:txBody>
      </p:sp>
      <p:sp>
        <p:nvSpPr>
          <p:cNvPr id="7" name="TextBox 6"/>
          <p:cNvSpPr txBox="1"/>
          <p:nvPr/>
        </p:nvSpPr>
        <p:spPr>
          <a:xfrm>
            <a:off x="4672584" y="2130552"/>
            <a:ext cx="6793992" cy="502920"/>
          </a:xfrm>
          <a:prstGeom prst="rect">
            <a:avLst/>
          </a:prstGeom>
          <a:noFill/>
        </p:spPr>
        <p:txBody>
          <a:bodyPr wrap="none" lIns="0" rIns="0" tIns="0" bIns="0" anchor="t">
            <a:spAutoFit/>
          </a:bodyPr>
          <a:lstStyle/>
          <a:p>
            <a:pPr algn="l">
              <a:lnSpc>
                <a:spcPct val="103000"/>
              </a:lnSpc>
              <a:spcBef>
                <a:spcPts val="0"/>
              </a:spcBef>
              <a:spcAft>
                <a:spcPts val="0"/>
              </a:spcAft>
            </a:pPr>
            <a:r>
              <a:rPr sz="2500" b="0" u="none">
                <a:solidFill>
                  <a:srgbClr val="182438"/>
                </a:solidFill>
                <a:latin typeface="Arial"/>
                <a:hlinkClick r:id="rId3"/>
              </a:rPr>
              <a:t>Data Structures for Text Sequences</a:t>
            </a:r>
          </a:p>
        </p:txBody>
      </p:sp>
      <p:cxnSp>
        <p:nvCxnSpPr>
          <p:cNvPr id="8" name="Connector 7"/>
          <p:cNvCxnSpPr/>
          <p:nvPr/>
        </p:nvCxnSpPr>
        <p:spPr>
          <a:xfrm>
            <a:off x="758952" y="2852928"/>
            <a:ext cx="10698480" cy="0"/>
          </a:xfrm>
          <a:prstGeom prst="line">
            <a:avLst/>
          </a:prstGeom>
          <a:ln w="12700">
            <a:solidFill>
              <a:srgbClr val="CCD4E0"/>
            </a:solidFill>
          </a:ln>
          <a:effectLst/>
        </p:spPr>
      </p:cxnSp>
      <p:sp>
        <p:nvSpPr>
          <p:cNvPr id="9" name="TextBox 8"/>
          <p:cNvSpPr txBox="1"/>
          <p:nvPr/>
        </p:nvSpPr>
        <p:spPr>
          <a:xfrm>
            <a:off x="768096" y="3118104"/>
            <a:ext cx="3749039" cy="466344"/>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6036B4"/>
                </a:solidFill>
                <a:latin typeface="Arial"/>
              </a:rPr>
              <a:t>[2] Lyu · 2018</a:t>
            </a:r>
          </a:p>
        </p:txBody>
      </p:sp>
      <p:sp>
        <p:nvSpPr>
          <p:cNvPr id="10" name="TextBox 9"/>
          <p:cNvSpPr txBox="1"/>
          <p:nvPr/>
        </p:nvSpPr>
        <p:spPr>
          <a:xfrm>
            <a:off x="4672584" y="3118104"/>
            <a:ext cx="6793992" cy="502920"/>
          </a:xfrm>
          <a:prstGeom prst="rect">
            <a:avLst/>
          </a:prstGeom>
          <a:noFill/>
        </p:spPr>
        <p:txBody>
          <a:bodyPr wrap="none" lIns="0" rIns="0" tIns="0" bIns="0" anchor="t">
            <a:spAutoFit/>
          </a:bodyPr>
          <a:lstStyle/>
          <a:p>
            <a:pPr algn="l">
              <a:lnSpc>
                <a:spcPct val="103000"/>
              </a:lnSpc>
              <a:spcBef>
                <a:spcPts val="0"/>
              </a:spcBef>
              <a:spcAft>
                <a:spcPts val="0"/>
              </a:spcAft>
            </a:pPr>
            <a:r>
              <a:rPr sz="2500" b="0" u="none">
                <a:solidFill>
                  <a:srgbClr val="182438"/>
                </a:solidFill>
                <a:latin typeface="Arial"/>
                <a:hlinkClick r:id="rId4"/>
              </a:rPr>
              <a:t>Text Buffer Reimplementation</a:t>
            </a:r>
          </a:p>
        </p:txBody>
      </p:sp>
      <p:cxnSp>
        <p:nvCxnSpPr>
          <p:cNvPr id="11" name="Connector 10"/>
          <p:cNvCxnSpPr/>
          <p:nvPr/>
        </p:nvCxnSpPr>
        <p:spPr>
          <a:xfrm>
            <a:off x="758952" y="3840480"/>
            <a:ext cx="10698480" cy="0"/>
          </a:xfrm>
          <a:prstGeom prst="line">
            <a:avLst/>
          </a:prstGeom>
          <a:ln w="12700">
            <a:solidFill>
              <a:srgbClr val="CCD4E0"/>
            </a:solidFill>
          </a:ln>
          <a:effectLst/>
        </p:spPr>
      </p:cxnSp>
      <p:sp>
        <p:nvSpPr>
          <p:cNvPr id="12" name="TextBox 11"/>
          <p:cNvSpPr txBox="1"/>
          <p:nvPr/>
        </p:nvSpPr>
        <p:spPr>
          <a:xfrm>
            <a:off x="768096" y="4105656"/>
            <a:ext cx="3749039" cy="466344"/>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6036B4"/>
                </a:solidFill>
                <a:latin typeface="Arial"/>
              </a:rPr>
              <a:t>[3] JumpRope · 1.1.2</a:t>
            </a:r>
          </a:p>
        </p:txBody>
      </p:sp>
      <p:sp>
        <p:nvSpPr>
          <p:cNvPr id="13" name="TextBox 12"/>
          <p:cNvSpPr txBox="1"/>
          <p:nvPr/>
        </p:nvSpPr>
        <p:spPr>
          <a:xfrm>
            <a:off x="4672584" y="4105656"/>
            <a:ext cx="6793992" cy="502920"/>
          </a:xfrm>
          <a:prstGeom prst="rect">
            <a:avLst/>
          </a:prstGeom>
          <a:noFill/>
        </p:spPr>
        <p:txBody>
          <a:bodyPr wrap="none" lIns="0" rIns="0" tIns="0" bIns="0" anchor="t">
            <a:spAutoFit/>
          </a:bodyPr>
          <a:lstStyle/>
          <a:p>
            <a:pPr algn="l">
              <a:lnSpc>
                <a:spcPct val="103000"/>
              </a:lnSpc>
              <a:spcBef>
                <a:spcPts val="0"/>
              </a:spcBef>
              <a:spcAft>
                <a:spcPts val="0"/>
              </a:spcAft>
            </a:pPr>
            <a:r>
              <a:rPr sz="2500" b="0" u="none">
                <a:solidFill>
                  <a:srgbClr val="182438"/>
                </a:solidFill>
                <a:latin typeface="Arial"/>
                <a:hlinkClick r:id="rId5"/>
              </a:rPr>
              <a:t>Library documentation</a:t>
            </a:r>
          </a:p>
        </p:txBody>
      </p:sp>
      <p:cxnSp>
        <p:nvCxnSpPr>
          <p:cNvPr id="14" name="Connector 13"/>
          <p:cNvCxnSpPr/>
          <p:nvPr/>
        </p:nvCxnSpPr>
        <p:spPr>
          <a:xfrm>
            <a:off x="758952" y="4828032"/>
            <a:ext cx="10698480" cy="0"/>
          </a:xfrm>
          <a:prstGeom prst="line">
            <a:avLst/>
          </a:prstGeom>
          <a:ln w="12700">
            <a:solidFill>
              <a:srgbClr val="CCD4E0"/>
            </a:solidFill>
          </a:ln>
          <a:effectLst/>
        </p:spPr>
      </p:cxnSp>
      <p:sp>
        <p:nvSpPr>
          <p:cNvPr id="15" name="TextBox 14"/>
          <p:cNvSpPr txBox="1"/>
          <p:nvPr/>
        </p:nvSpPr>
        <p:spPr>
          <a:xfrm>
            <a:off x="768096" y="5093208"/>
            <a:ext cx="3749039" cy="466344"/>
          </a:xfrm>
          <a:prstGeom prst="rect">
            <a:avLst/>
          </a:prstGeom>
          <a:noFill/>
        </p:spPr>
        <p:txBody>
          <a:bodyPr wrap="none" lIns="0" rIns="0" tIns="0" bIns="0" anchor="t">
            <a:spAutoFit/>
          </a:bodyPr>
          <a:lstStyle/>
          <a:p>
            <a:pPr algn="l">
              <a:lnSpc>
                <a:spcPct val="103000"/>
              </a:lnSpc>
              <a:spcBef>
                <a:spcPts val="0"/>
              </a:spcBef>
              <a:spcAft>
                <a:spcPts val="0"/>
              </a:spcAft>
            </a:pPr>
            <a:r>
              <a:rPr sz="2500" b="1">
                <a:solidFill>
                  <a:srgbClr val="6036B4"/>
                </a:solidFill>
                <a:latin typeface="Arial"/>
              </a:rPr>
              <a:t>[4] Ball et al. · 2024</a:t>
            </a:r>
          </a:p>
        </p:txBody>
      </p:sp>
      <p:sp>
        <p:nvSpPr>
          <p:cNvPr id="16" name="TextBox 15"/>
          <p:cNvSpPr txBox="1"/>
          <p:nvPr/>
        </p:nvSpPr>
        <p:spPr>
          <a:xfrm>
            <a:off x="4672584" y="5093208"/>
            <a:ext cx="6793992" cy="502920"/>
          </a:xfrm>
          <a:prstGeom prst="rect">
            <a:avLst/>
          </a:prstGeom>
          <a:noFill/>
        </p:spPr>
        <p:txBody>
          <a:bodyPr wrap="none" lIns="0" rIns="0" tIns="0" bIns="0" anchor="t">
            <a:spAutoFit/>
          </a:bodyPr>
          <a:lstStyle/>
          <a:p>
            <a:pPr algn="l">
              <a:lnSpc>
                <a:spcPct val="103000"/>
              </a:lnSpc>
              <a:spcBef>
                <a:spcPts val="0"/>
              </a:spcBef>
              <a:spcAft>
                <a:spcPts val="0"/>
              </a:spcAft>
            </a:pPr>
            <a:r>
              <a:rPr sz="2500" b="0" u="none">
                <a:solidFill>
                  <a:srgbClr val="182438"/>
                </a:solidFill>
                <a:latin typeface="Arial"/>
                <a:hlinkClick r:id="rId6"/>
              </a:rPr>
              <a:t>Rope &amp; SumTree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BFD"/>
        </a:solidFill>
        <a:effectLst/>
      </p:bgPr>
    </p:bg>
    <p:spTree>
      <p:nvGrpSpPr>
        <p:cNvPr id="1" name=""/>
        <p:cNvGrpSpPr/>
        <p:nvPr/>
      </p:nvGrpSpPr>
      <p:grpSpPr/>
      <p:sp>
        <p:nvSpPr>
          <p:cNvPr id="2" name="TextBox 1"/>
          <p:cNvSpPr txBox="1"/>
          <p:nvPr/>
        </p:nvSpPr>
        <p:spPr>
          <a:xfrm>
            <a:off x="667512" y="256032"/>
            <a:ext cx="9509760" cy="237744"/>
          </a:xfrm>
          <a:prstGeom prst="rect">
            <a:avLst/>
          </a:prstGeom>
          <a:noFill/>
        </p:spPr>
        <p:txBody>
          <a:bodyPr wrap="none" lIns="0" rIns="0" tIns="0" bIns="0" anchor="t">
            <a:spAutoFit/>
          </a:bodyPr>
          <a:lstStyle/>
          <a:p>
            <a:pPr algn="l">
              <a:lnSpc>
                <a:spcPct val="103000"/>
              </a:lnSpc>
              <a:spcBef>
                <a:spcPts val="0"/>
              </a:spcBef>
              <a:spcAft>
                <a:spcPts val="0"/>
              </a:spcAft>
            </a:pPr>
            <a:r>
              <a:rPr sz="1200" b="1">
                <a:solidFill>
                  <a:srgbClr val="596579"/>
                </a:solidFill>
                <a:latin typeface="Arial"/>
              </a:rPr>
              <a:t>REIT4842   /   APPENDIX</a:t>
            </a:r>
          </a:p>
        </p:txBody>
      </p:sp>
      <p:sp>
        <p:nvSpPr>
          <p:cNvPr id="3" name="TextBox 2"/>
          <p:cNvSpPr txBox="1"/>
          <p:nvPr/>
        </p:nvSpPr>
        <p:spPr>
          <a:xfrm>
            <a:off x="11009376" y="246888"/>
            <a:ext cx="521207" cy="237744"/>
          </a:xfrm>
          <a:prstGeom prst="rect">
            <a:avLst/>
          </a:prstGeom>
          <a:noFill/>
        </p:spPr>
        <p:txBody>
          <a:bodyPr wrap="none" lIns="0" rIns="0" tIns="0" bIns="0" anchor="t">
            <a:spAutoFit/>
          </a:bodyPr>
          <a:lstStyle/>
          <a:p>
            <a:pPr algn="ctr">
              <a:lnSpc>
                <a:spcPct val="103000"/>
              </a:lnSpc>
              <a:spcBef>
                <a:spcPts val="0"/>
              </a:spcBef>
              <a:spcAft>
                <a:spcPts val="0"/>
              </a:spcAft>
            </a:pPr>
            <a:r>
              <a:rPr sz="1200" b="0">
                <a:solidFill>
                  <a:srgbClr val="596579"/>
                </a:solidFill>
                <a:latin typeface="Arial"/>
              </a:rPr>
              <a:t>A5</a:t>
            </a:r>
          </a:p>
        </p:txBody>
      </p:sp>
      <p:sp>
        <p:nvSpPr>
          <p:cNvPr id="4" name="TextBox 3"/>
          <p:cNvSpPr txBox="1"/>
          <p:nvPr/>
        </p:nvSpPr>
        <p:spPr>
          <a:xfrm>
            <a:off x="640080" y="713232"/>
            <a:ext cx="10945368" cy="749808"/>
          </a:xfrm>
          <a:prstGeom prst="rect">
            <a:avLst/>
          </a:prstGeom>
          <a:noFill/>
        </p:spPr>
        <p:txBody>
          <a:bodyPr wrap="none" lIns="0" rIns="0" tIns="0" bIns="0" anchor="t">
            <a:spAutoFit/>
          </a:bodyPr>
          <a:lstStyle/>
          <a:p>
            <a:pPr algn="l">
              <a:lnSpc>
                <a:spcPct val="103000"/>
              </a:lnSpc>
              <a:spcBef>
                <a:spcPts val="0"/>
              </a:spcBef>
              <a:spcAft>
                <a:spcPts val="0"/>
              </a:spcAft>
            </a:pPr>
            <a:r>
              <a:rPr sz="3600" b="1">
                <a:solidFill>
                  <a:srgbClr val="182438"/>
                </a:solidFill>
                <a:latin typeface="Arial"/>
              </a:rPr>
              <a:t>Preparation and review</a:t>
            </a:r>
          </a:p>
        </p:txBody>
      </p:sp>
      <p:sp>
        <p:nvSpPr>
          <p:cNvPr id="5" name="TextBox 4"/>
          <p:cNvSpPr txBox="1"/>
          <p:nvPr/>
        </p:nvSpPr>
        <p:spPr>
          <a:xfrm>
            <a:off x="676656" y="6464808"/>
            <a:ext cx="10881360" cy="219456"/>
          </a:xfrm>
          <a:prstGeom prst="rect">
            <a:avLst/>
          </a:prstGeom>
          <a:noFill/>
        </p:spPr>
        <p:txBody>
          <a:bodyPr wrap="none" lIns="0" rIns="0" tIns="0" bIns="0" anchor="t">
            <a:spAutoFit/>
          </a:bodyPr>
          <a:lstStyle/>
          <a:p>
            <a:pPr algn="l">
              <a:lnSpc>
                <a:spcPct val="103000"/>
              </a:lnSpc>
              <a:spcBef>
                <a:spcPts val="0"/>
              </a:spcBef>
              <a:spcAft>
                <a:spcPts val="0"/>
              </a:spcAft>
            </a:pPr>
            <a:r>
              <a:rPr sz="1030" b="0">
                <a:solidFill>
                  <a:srgbClr val="596579"/>
                </a:solidFill>
                <a:latin typeface="Arial"/>
              </a:rPr>
              <a:t>Project proposal · Seminar Marksheet · supplied guidance/1.png and 2.png · AI_USAGE.md</a:t>
            </a:r>
          </a:p>
        </p:txBody>
      </p:sp>
      <p:sp>
        <p:nvSpPr>
          <p:cNvPr id="6" name="TextBox 5"/>
          <p:cNvSpPr txBox="1"/>
          <p:nvPr/>
        </p:nvSpPr>
        <p:spPr>
          <a:xfrm>
            <a:off x="768096" y="1920240"/>
            <a:ext cx="10689336" cy="484632"/>
          </a:xfrm>
          <a:prstGeom prst="rect">
            <a:avLst/>
          </a:prstGeom>
          <a:noFill/>
        </p:spPr>
        <p:txBody>
          <a:bodyPr wrap="none" lIns="0" rIns="0" tIns="0" bIns="0" anchor="t">
            <a:spAutoFit/>
          </a:bodyPr>
          <a:lstStyle/>
          <a:p>
            <a:pPr algn="l">
              <a:lnSpc>
                <a:spcPct val="103000"/>
              </a:lnSpc>
              <a:spcBef>
                <a:spcPts val="0"/>
              </a:spcBef>
              <a:spcAft>
                <a:spcPts val="0"/>
              </a:spcAft>
            </a:pPr>
            <a:r>
              <a:rPr sz="2900" b="1">
                <a:solidFill>
                  <a:srgbClr val="6036B4"/>
                </a:solidFill>
                <a:latin typeface="Arial"/>
              </a:rPr>
              <a:t>Course guidance</a:t>
            </a:r>
          </a:p>
        </p:txBody>
      </p:sp>
      <p:sp>
        <p:nvSpPr>
          <p:cNvPr id="7" name="TextBox 6"/>
          <p:cNvSpPr txBox="1"/>
          <p:nvPr/>
        </p:nvSpPr>
        <p:spPr>
          <a:xfrm>
            <a:off x="768096" y="2688336"/>
            <a:ext cx="10689336" cy="1042415"/>
          </a:xfrm>
          <a:prstGeom prst="rect">
            <a:avLst/>
          </a:prstGeom>
          <a:noFill/>
        </p:spPr>
        <p:txBody>
          <a:bodyPr wrap="none" lIns="0" rIns="0" tIns="0" bIns="0" anchor="t">
            <a:spAutoFit/>
          </a:bodyPr>
          <a:lstStyle/>
          <a:p>
            <a:pPr algn="l">
              <a:lnSpc>
                <a:spcPct val="103000"/>
              </a:lnSpc>
              <a:spcBef>
                <a:spcPts val="0"/>
              </a:spcBef>
              <a:spcAft>
                <a:spcPts val="0"/>
              </a:spcAft>
            </a:pPr>
            <a:r>
              <a:rPr sz="2700" b="0">
                <a:solidFill>
                  <a:srgbClr val="182438"/>
                </a:solidFill>
                <a:latin typeface="Arial"/>
              </a:rPr>
              <a:t>15-minute seminar</a:t>
            </a:r>
          </a:p>
          <a:p>
            <a:pPr algn="l">
              <a:lnSpc>
                <a:spcPct val="103000"/>
              </a:lnSpc>
              <a:spcBef>
                <a:spcPts val="0"/>
              </a:spcBef>
              <a:spcAft>
                <a:spcPts val="0"/>
              </a:spcAft>
            </a:pPr>
            <a:r>
              <a:rPr sz="2700" b="0">
                <a:solidFill>
                  <a:srgbClr val="182438"/>
                </a:solidFill>
                <a:latin typeface="Arial"/>
              </a:rPr>
              <a:t>Clear visuals, relevant evidence, concise wording</a:t>
            </a:r>
          </a:p>
        </p:txBody>
      </p:sp>
      <p:sp>
        <p:nvSpPr>
          <p:cNvPr id="8" name="TextBox 7"/>
          <p:cNvSpPr txBox="1"/>
          <p:nvPr/>
        </p:nvSpPr>
        <p:spPr>
          <a:xfrm>
            <a:off x="768096" y="4105656"/>
            <a:ext cx="10689336" cy="484632"/>
          </a:xfrm>
          <a:prstGeom prst="rect">
            <a:avLst/>
          </a:prstGeom>
          <a:noFill/>
        </p:spPr>
        <p:txBody>
          <a:bodyPr wrap="none" lIns="0" rIns="0" tIns="0" bIns="0" anchor="t">
            <a:spAutoFit/>
          </a:bodyPr>
          <a:lstStyle/>
          <a:p>
            <a:pPr algn="l">
              <a:lnSpc>
                <a:spcPct val="103000"/>
              </a:lnSpc>
              <a:spcBef>
                <a:spcPts val="0"/>
              </a:spcBef>
              <a:spcAft>
                <a:spcPts val="0"/>
              </a:spcAft>
            </a:pPr>
            <a:r>
              <a:rPr sz="2900" b="1">
                <a:solidFill>
                  <a:srgbClr val="6036B4"/>
                </a:solidFill>
                <a:latin typeface="Arial"/>
              </a:rPr>
              <a:t>Preparation record</a:t>
            </a:r>
          </a:p>
        </p:txBody>
      </p:sp>
      <p:sp>
        <p:nvSpPr>
          <p:cNvPr id="9" name="TextBox 8"/>
          <p:cNvSpPr txBox="1"/>
          <p:nvPr/>
        </p:nvSpPr>
        <p:spPr>
          <a:xfrm>
            <a:off x="768096" y="4864608"/>
            <a:ext cx="10689336" cy="1051560"/>
          </a:xfrm>
          <a:prstGeom prst="rect">
            <a:avLst/>
          </a:prstGeom>
          <a:noFill/>
        </p:spPr>
        <p:txBody>
          <a:bodyPr wrap="none" lIns="0" rIns="0" tIns="0" bIns="0" anchor="t">
            <a:spAutoFit/>
          </a:bodyPr>
          <a:lstStyle/>
          <a:p>
            <a:pPr algn="l">
              <a:lnSpc>
                <a:spcPct val="103000"/>
              </a:lnSpc>
              <a:spcBef>
                <a:spcPts val="0"/>
              </a:spcBef>
              <a:spcAft>
                <a:spcPts val="0"/>
              </a:spcAft>
            </a:pPr>
            <a:r>
              <a:rPr sz="2500" b="0">
                <a:solidFill>
                  <a:srgbClr val="182438"/>
                </a:solidFill>
                <a:latin typeface="Arial"/>
              </a:rPr>
              <a:t>AI-assisted code, diagrams, notes and independent reviews</a:t>
            </a:r>
          </a:p>
          <a:p>
            <a:pPr algn="l">
              <a:lnSpc>
                <a:spcPct val="103000"/>
              </a:lnSpc>
              <a:spcBef>
                <a:spcPts val="0"/>
              </a:spcBef>
              <a:spcAft>
                <a:spcPts val="0"/>
              </a:spcAft>
            </a:pPr>
            <a:r>
              <a:rPr sz="2500" b="0">
                <a:solidFill>
                  <a:srgbClr val="182438"/>
                </a:solidFill>
                <a:latin typeface="Arial"/>
              </a:rPr>
              <a:t>Student source review and timed rehearsal remain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82438"/>
      </a:hlink>
      <a:folHlink>
        <a:srgbClr val="1824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and improving data structures for high-performance text editing</dc:title>
  <dc:subject>REIT4842 Project Progress Seminar</dc:subject>
  <dc:creator>Sanyam Singh Brar</dc:creator>
  <cp:keywords/>
  <dc:description>8 October 2026 wording update; historical probe from 5 October 2026.</dc:description>
  <cp:lastModifiedBy>Steve Canny</cp:lastModifiedBy>
  <cp:revision>1</cp:revision>
  <dcterms:created xsi:type="dcterms:W3CDTF">2013-01-27T09:14:16Z</dcterms:created>
  <dcterms:modified xsi:type="dcterms:W3CDTF">2013-01-27T09:15:58Z</dcterms:modified>
  <cp:category/>
</cp:coreProperties>
</file>